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sldIdLst>
    <p:sldId id="259" r:id="rId2"/>
    <p:sldId id="297" r:id="rId3"/>
    <p:sldId id="384" r:id="rId4"/>
    <p:sldId id="409" r:id="rId5"/>
    <p:sldId id="386" r:id="rId6"/>
    <p:sldId id="388" r:id="rId7"/>
    <p:sldId id="385" r:id="rId8"/>
    <p:sldId id="387" r:id="rId9"/>
    <p:sldId id="389" r:id="rId10"/>
    <p:sldId id="411" r:id="rId11"/>
    <p:sldId id="428" r:id="rId12"/>
    <p:sldId id="327" r:id="rId13"/>
    <p:sldId id="395" r:id="rId14"/>
    <p:sldId id="425" r:id="rId15"/>
    <p:sldId id="413" r:id="rId16"/>
    <p:sldId id="414" r:id="rId17"/>
    <p:sldId id="400" r:id="rId18"/>
    <p:sldId id="401" r:id="rId19"/>
    <p:sldId id="402" r:id="rId20"/>
    <p:sldId id="403" r:id="rId21"/>
    <p:sldId id="416" r:id="rId22"/>
    <p:sldId id="356" r:id="rId23"/>
    <p:sldId id="404" r:id="rId24"/>
    <p:sldId id="390" r:id="rId25"/>
    <p:sldId id="391" r:id="rId26"/>
    <p:sldId id="392" r:id="rId27"/>
    <p:sldId id="393" r:id="rId28"/>
    <p:sldId id="394" r:id="rId29"/>
    <p:sldId id="417" r:id="rId30"/>
    <p:sldId id="418" r:id="rId31"/>
    <p:sldId id="405" r:id="rId32"/>
    <p:sldId id="407" r:id="rId33"/>
    <p:sldId id="419" r:id="rId34"/>
    <p:sldId id="406" r:id="rId35"/>
    <p:sldId id="410" r:id="rId36"/>
    <p:sldId id="426" r:id="rId37"/>
    <p:sldId id="420" r:id="rId38"/>
    <p:sldId id="397" r:id="rId39"/>
    <p:sldId id="399" r:id="rId40"/>
    <p:sldId id="422" r:id="rId41"/>
    <p:sldId id="398" r:id="rId42"/>
    <p:sldId id="423" r:id="rId43"/>
    <p:sldId id="408" r:id="rId44"/>
    <p:sldId id="415" r:id="rId45"/>
    <p:sldId id="427" r:id="rId46"/>
    <p:sldId id="272" r:id="rId4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B4D"/>
    <a:srgbClr val="404040"/>
    <a:srgbClr val="6FC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4A36B8-03E8-41E0-AD28-161532BC35C2}" v="2" dt="2025-05-14T18:29:26.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94947" autoAdjust="0"/>
  </p:normalViewPr>
  <p:slideViewPr>
    <p:cSldViewPr snapToGrid="0" snapToObjects="1">
      <p:cViewPr varScale="1">
        <p:scale>
          <a:sx n="62" d="100"/>
          <a:sy n="62" d="100"/>
        </p:scale>
        <p:origin x="222" y="7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E360B3-FA73-EC28-D331-C959892A56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D33AD8F-9ADB-7EBC-7B1B-AD437D1A759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7A3A1DB-BCC5-4F6D-961A-FF1C3A500C83}" type="datetimeFigureOut">
              <a:rPr lang="en-US"/>
              <a:pPr>
                <a:defRPr/>
              </a:pPr>
              <a:t>2/23/2026</a:t>
            </a:fld>
            <a:endParaRPr lang="en-US"/>
          </a:p>
        </p:txBody>
      </p:sp>
      <p:sp>
        <p:nvSpPr>
          <p:cNvPr id="4" name="Slide Image Placeholder 3">
            <a:extLst>
              <a:ext uri="{FF2B5EF4-FFF2-40B4-BE49-F238E27FC236}">
                <a16:creationId xmlns:a16="http://schemas.microsoft.com/office/drawing/2014/main" id="{5B933825-75B3-D83A-91D8-352CD7AE758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F02A87E-24CB-85AF-85A5-4ED2BA29E0C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3745A36-AA56-D30E-E197-ED39CD495C0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9707BB5-F49D-1EC6-2999-22353656F6D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7F684FC-DB4B-43E1-85FE-418F2B1A47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6CBA9B4-1D6B-135D-B098-E8F41FA8CB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8FEB7AC5-4C4D-DEBD-82BA-E704079122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37456589-C2CB-7637-AA68-5B19049096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87E7DFC-7FA6-41DD-AA8F-D3BA7148AB6F}"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B07B2-4EE5-8B51-1B90-0EB1E1E5B9BC}"/>
            </a:ext>
          </a:extLst>
        </p:cNvPr>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D3A867E0-C313-8A8B-3683-6F5BCC2A2F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4179343F-679B-6814-06F4-0A86E4C941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1963 Published description of mismanaged chemicals</a:t>
            </a:r>
          </a:p>
          <a:p>
            <a:r>
              <a:rPr lang="en-US" b="1" dirty="0"/>
              <a:t>Journal of Chemical Education</a:t>
            </a:r>
          </a:p>
          <a:p>
            <a:r>
              <a:rPr lang="en-US" i="1" dirty="0"/>
              <a:t>J. Chem. Educ.</a:t>
            </a:r>
            <a:r>
              <a:rPr lang="en-US" dirty="0"/>
              <a:t> 1963, 40, 9, 469</a:t>
            </a:r>
          </a:p>
          <a:p>
            <a:r>
              <a:rPr lang="en-US" altLang="en-US" dirty="0"/>
              <a:t>https://pubs.acs.org/doi/10.1021/ed040p469</a:t>
            </a:r>
          </a:p>
          <a:p>
            <a:endParaRPr lang="en-US" altLang="en-US" dirty="0"/>
          </a:p>
          <a:p>
            <a:r>
              <a:rPr lang="en-US" altLang="en-US" dirty="0"/>
              <a:t>Serious safety issues in the era prior to regulators such as EPA and DOT.  Even with modern rules and regulations, these chemicals are still causing chemical safety incidents at institutions today.</a:t>
            </a:r>
          </a:p>
        </p:txBody>
      </p:sp>
      <p:sp>
        <p:nvSpPr>
          <p:cNvPr id="9220" name="Slide Number Placeholder 3">
            <a:extLst>
              <a:ext uri="{FF2B5EF4-FFF2-40B4-BE49-F238E27FC236}">
                <a16:creationId xmlns:a16="http://schemas.microsoft.com/office/drawing/2014/main" id="{1AD6AE10-FC4B-8B70-57FF-5D423C04DD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87E7DFC-7FA6-41DD-AA8F-D3BA7148AB6F}" type="slidenum">
              <a:rPr lang="en-US" altLang="en-US" smtClean="0"/>
              <a:pPr/>
              <a:t>4</a:t>
            </a:fld>
            <a:endParaRPr lang="en-US" altLang="en-US"/>
          </a:p>
        </p:txBody>
      </p:sp>
    </p:spTree>
    <p:extLst>
      <p:ext uri="{BB962C8B-B14F-4D97-AF65-F5344CB8AC3E}">
        <p14:creationId xmlns:p14="http://schemas.microsoft.com/office/powerpoint/2010/main" val="2385711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Minnesota webpage about the incident:</a:t>
            </a:r>
          </a:p>
          <a:p>
            <a:r>
              <a:rPr lang="en-US" dirty="0"/>
              <a:t>https://hsrm.umn.edu/sites/hsrm.umn.edu/files/2021-10/safety_alert_-_thompson_explosion_aug19.pdf</a:t>
            </a:r>
          </a:p>
        </p:txBody>
      </p:sp>
      <p:sp>
        <p:nvSpPr>
          <p:cNvPr id="4" name="Slide Number Placeholder 3"/>
          <p:cNvSpPr>
            <a:spLocks noGrp="1"/>
          </p:cNvSpPr>
          <p:nvPr>
            <p:ph type="sldNum" sz="quarter" idx="5"/>
          </p:nvPr>
        </p:nvSpPr>
        <p:spPr/>
        <p:txBody>
          <a:bodyPr/>
          <a:lstStyle/>
          <a:p>
            <a:pPr>
              <a:defRPr/>
            </a:pPr>
            <a:fld id="{87F684FC-DB4B-43E1-85FE-418F2B1A4756}" type="slidenum">
              <a:rPr lang="en-US" altLang="en-US" smtClean="0"/>
              <a:pPr>
                <a:defRPr/>
              </a:pPr>
              <a:t>6</a:t>
            </a:fld>
            <a:endParaRPr lang="en-US" altLang="en-US"/>
          </a:p>
        </p:txBody>
      </p:sp>
    </p:spTree>
    <p:extLst>
      <p:ext uri="{BB962C8B-B14F-4D97-AF65-F5344CB8AC3E}">
        <p14:creationId xmlns:p14="http://schemas.microsoft.com/office/powerpoint/2010/main" val="1740984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Picric Acid detonation:</a:t>
            </a:r>
          </a:p>
          <a:p>
            <a:r>
              <a:rPr lang="en-US" dirty="0"/>
              <a:t>https://www.universityherald.com/articles/2955/20130312/massachusetts-state-police-removes-detonates-picric-acid.htm</a:t>
            </a:r>
          </a:p>
          <a:p>
            <a:r>
              <a:rPr lang="en-US" dirty="0"/>
              <a:t>Peroxide Former detonated by bomb squad:</a:t>
            </a:r>
          </a:p>
          <a:p>
            <a:r>
              <a:rPr lang="en-US" dirty="0"/>
              <a:t>https://www.cbc.ca/news/canada/edmonton/university-alberta-chemical-detonation-1.6519999</a:t>
            </a:r>
          </a:p>
          <a:p>
            <a:r>
              <a:rPr lang="en-US" dirty="0"/>
              <a:t>Campus closed for pickup of expired peroxide formers:</a:t>
            </a:r>
          </a:p>
          <a:p>
            <a:r>
              <a:rPr lang="en-US" dirty="0"/>
              <a:t>https://www.dakotanewsnow.com/2024/12/19/hazardous-chemical-materials-identified-usd-sioux-falls-campus/</a:t>
            </a:r>
          </a:p>
          <a:p>
            <a:r>
              <a:rPr lang="en-US" dirty="0"/>
              <a:t>Picric acid discovery:</a:t>
            </a:r>
          </a:p>
          <a:p>
            <a:r>
              <a:rPr lang="en-US" dirty="0"/>
              <a:t>https://www.bbc.com/news/uk-wales-south-west-wales-37839779</a:t>
            </a:r>
          </a:p>
        </p:txBody>
      </p:sp>
      <p:sp>
        <p:nvSpPr>
          <p:cNvPr id="4" name="Slide Number Placeholder 3"/>
          <p:cNvSpPr>
            <a:spLocks noGrp="1"/>
          </p:cNvSpPr>
          <p:nvPr>
            <p:ph type="sldNum" sz="quarter" idx="5"/>
          </p:nvPr>
        </p:nvSpPr>
        <p:spPr/>
        <p:txBody>
          <a:bodyPr/>
          <a:lstStyle/>
          <a:p>
            <a:pPr>
              <a:defRPr/>
            </a:pPr>
            <a:fld id="{87F684FC-DB4B-43E1-85FE-418F2B1A4756}" type="slidenum">
              <a:rPr lang="en-US" altLang="en-US" smtClean="0"/>
              <a:pPr>
                <a:defRPr/>
              </a:pPr>
              <a:t>9</a:t>
            </a:fld>
            <a:endParaRPr lang="en-US" altLang="en-US"/>
          </a:p>
        </p:txBody>
      </p:sp>
    </p:spTree>
    <p:extLst>
      <p:ext uri="{BB962C8B-B14F-4D97-AF65-F5344CB8AC3E}">
        <p14:creationId xmlns:p14="http://schemas.microsoft.com/office/powerpoint/2010/main" val="218623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54270-C7A4-1667-9E07-8754CD009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17139-A1FA-59C1-A05A-230CCD9F7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063E7-2B11-2BDB-CB7C-B72E30CDE4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1A4B8A-27F4-E860-7BEB-268987734D9C}"/>
              </a:ext>
            </a:extLst>
          </p:cNvPr>
          <p:cNvSpPr>
            <a:spLocks noGrp="1"/>
          </p:cNvSpPr>
          <p:nvPr>
            <p:ph type="sldNum" sz="quarter" idx="5"/>
          </p:nvPr>
        </p:nvSpPr>
        <p:spPr/>
        <p:txBody>
          <a:bodyPr/>
          <a:lstStyle/>
          <a:p>
            <a:pPr>
              <a:defRPr/>
            </a:pPr>
            <a:fld id="{87F684FC-DB4B-43E1-85FE-418F2B1A4756}" type="slidenum">
              <a:rPr lang="en-US" altLang="en-US" smtClean="0"/>
              <a:pPr>
                <a:defRPr/>
              </a:pPr>
              <a:t>14</a:t>
            </a:fld>
            <a:endParaRPr lang="en-US" altLang="en-US"/>
          </a:p>
        </p:txBody>
      </p:sp>
    </p:spTree>
    <p:extLst>
      <p:ext uri="{BB962C8B-B14F-4D97-AF65-F5344CB8AC3E}">
        <p14:creationId xmlns:p14="http://schemas.microsoft.com/office/powerpoint/2010/main" val="45472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taken from a video lecture by That Chemist on </a:t>
            </a:r>
            <a:r>
              <a:rPr lang="en-US" dirty="0" err="1"/>
              <a:t>youtube</a:t>
            </a:r>
            <a:r>
              <a:rPr lang="en-US" dirty="0"/>
              <a:t>:  https://www.youtube.com/watch?v=D8tktdPSIso</a:t>
            </a:r>
          </a:p>
        </p:txBody>
      </p:sp>
      <p:sp>
        <p:nvSpPr>
          <p:cNvPr id="4" name="Slide Number Placeholder 3"/>
          <p:cNvSpPr>
            <a:spLocks noGrp="1"/>
          </p:cNvSpPr>
          <p:nvPr>
            <p:ph type="sldNum" sz="quarter" idx="5"/>
          </p:nvPr>
        </p:nvSpPr>
        <p:spPr/>
        <p:txBody>
          <a:bodyPr/>
          <a:lstStyle/>
          <a:p>
            <a:pPr>
              <a:defRPr/>
            </a:pPr>
            <a:fld id="{87F684FC-DB4B-43E1-85FE-418F2B1A4756}" type="slidenum">
              <a:rPr lang="en-US" altLang="en-US" smtClean="0"/>
              <a:pPr>
                <a:defRPr/>
              </a:pPr>
              <a:t>15</a:t>
            </a:fld>
            <a:endParaRPr lang="en-US" altLang="en-US"/>
          </a:p>
        </p:txBody>
      </p:sp>
    </p:spTree>
    <p:extLst>
      <p:ext uri="{BB962C8B-B14F-4D97-AF65-F5344CB8AC3E}">
        <p14:creationId xmlns:p14="http://schemas.microsoft.com/office/powerpoint/2010/main" val="3283809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Pictured:  Photo from Hong Kong Polytechnic University spill:</a:t>
            </a:r>
          </a:p>
          <a:p>
            <a:r>
              <a:rPr lang="en-US" dirty="0"/>
              <a:t>https://www.polyu.edu.hk/hso/news-and-events/newsletters/2025-01/preventing-chemical-spills/</a:t>
            </a:r>
          </a:p>
          <a:p>
            <a:r>
              <a:rPr lang="en-US" dirty="0"/>
              <a:t>Other reported Nitric Acid container failures in labs:</a:t>
            </a:r>
          </a:p>
          <a:p>
            <a:r>
              <a:rPr lang="en-US" dirty="0"/>
              <a:t>UT Texas – Austin reported 2 Nitric Acid container failures occurring in 2019 and 2021:</a:t>
            </a:r>
          </a:p>
          <a:p>
            <a:r>
              <a:rPr lang="en-US" dirty="0"/>
              <a:t>https://ehs.utexas.edu/sites/default/files/Nitric-Acid-Container-Failure-2021.pdf</a:t>
            </a:r>
          </a:p>
          <a:p>
            <a:r>
              <a:rPr lang="en-US" dirty="0"/>
              <a:t>U of Florida reported a Nitric Acid container failure in 2022:</a:t>
            </a:r>
          </a:p>
          <a:p>
            <a:r>
              <a:rPr lang="en-US" dirty="0"/>
              <a:t>https://www.ehs.ufl.edu/wp-content/uploads/2025/06/LL_Nitric_Acid.pdf</a:t>
            </a:r>
          </a:p>
        </p:txBody>
      </p:sp>
      <p:sp>
        <p:nvSpPr>
          <p:cNvPr id="4" name="Slide Number Placeholder 3"/>
          <p:cNvSpPr>
            <a:spLocks noGrp="1"/>
          </p:cNvSpPr>
          <p:nvPr>
            <p:ph type="sldNum" sz="quarter" idx="5"/>
          </p:nvPr>
        </p:nvSpPr>
        <p:spPr/>
        <p:txBody>
          <a:bodyPr/>
          <a:lstStyle/>
          <a:p>
            <a:pPr>
              <a:defRPr/>
            </a:pPr>
            <a:fld id="{87F684FC-DB4B-43E1-85FE-418F2B1A4756}" type="slidenum">
              <a:rPr lang="en-US" altLang="en-US" smtClean="0"/>
              <a:pPr>
                <a:defRPr/>
              </a:pPr>
              <a:t>27</a:t>
            </a:fld>
            <a:endParaRPr lang="en-US" altLang="en-US"/>
          </a:p>
        </p:txBody>
      </p:sp>
    </p:spTree>
    <p:extLst>
      <p:ext uri="{BB962C8B-B14F-4D97-AF65-F5344CB8AC3E}">
        <p14:creationId xmlns:p14="http://schemas.microsoft.com/office/powerpoint/2010/main" val="2881243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https://pubs.acs.org/doi/10.1021/acs.oprd.2c00112</a:t>
            </a:r>
          </a:p>
        </p:txBody>
      </p:sp>
      <p:sp>
        <p:nvSpPr>
          <p:cNvPr id="4" name="Slide Number Placeholder 3"/>
          <p:cNvSpPr>
            <a:spLocks noGrp="1"/>
          </p:cNvSpPr>
          <p:nvPr>
            <p:ph type="sldNum" sz="quarter" idx="5"/>
          </p:nvPr>
        </p:nvSpPr>
        <p:spPr/>
        <p:txBody>
          <a:bodyPr/>
          <a:lstStyle/>
          <a:p>
            <a:pPr>
              <a:defRPr/>
            </a:pPr>
            <a:fld id="{87F684FC-DB4B-43E1-85FE-418F2B1A4756}" type="slidenum">
              <a:rPr lang="en-US" altLang="en-US" smtClean="0"/>
              <a:pPr>
                <a:defRPr/>
              </a:pPr>
              <a:t>35</a:t>
            </a:fld>
            <a:endParaRPr lang="en-US" altLang="en-US"/>
          </a:p>
        </p:txBody>
      </p:sp>
    </p:spTree>
    <p:extLst>
      <p:ext uri="{BB962C8B-B14F-4D97-AF65-F5344CB8AC3E}">
        <p14:creationId xmlns:p14="http://schemas.microsoft.com/office/powerpoint/2010/main" val="632639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Costs $60 for 100 test strips.</a:t>
            </a:r>
          </a:p>
        </p:txBody>
      </p:sp>
      <p:sp>
        <p:nvSpPr>
          <p:cNvPr id="4" name="Slide Number Placeholder 3"/>
          <p:cNvSpPr>
            <a:spLocks noGrp="1"/>
          </p:cNvSpPr>
          <p:nvPr>
            <p:ph type="sldNum" sz="quarter" idx="5"/>
          </p:nvPr>
        </p:nvSpPr>
        <p:spPr/>
        <p:txBody>
          <a:bodyPr/>
          <a:lstStyle/>
          <a:p>
            <a:pPr>
              <a:defRPr/>
            </a:pPr>
            <a:fld id="{87F684FC-DB4B-43E1-85FE-418F2B1A4756}" type="slidenum">
              <a:rPr lang="en-US" altLang="en-US" smtClean="0"/>
              <a:pPr>
                <a:defRPr/>
              </a:pPr>
              <a:t>39</a:t>
            </a:fld>
            <a:endParaRPr lang="en-US" altLang="en-US"/>
          </a:p>
        </p:txBody>
      </p:sp>
    </p:spTree>
    <p:extLst>
      <p:ext uri="{BB962C8B-B14F-4D97-AF65-F5344CB8AC3E}">
        <p14:creationId xmlns:p14="http://schemas.microsoft.com/office/powerpoint/2010/main" val="4178340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9D7F1027-2694-251C-B5D9-1606D5EBBA92}"/>
              </a:ext>
            </a:extLst>
          </p:cNvPr>
          <p:cNvSpPr txBox="1">
            <a:spLocks/>
          </p:cNvSpPr>
          <p:nvPr userDrawn="1"/>
        </p:nvSpPr>
        <p:spPr>
          <a:xfrm>
            <a:off x="2898775" y="6356350"/>
            <a:ext cx="6784975" cy="365125"/>
          </a:xfrm>
          <a:prstGeom prst="rect">
            <a:avLst/>
          </a:prstGeom>
        </p:spPr>
        <p:txBody>
          <a:bodyPr anchor="ctr"/>
          <a:lstStyle>
            <a:defPPr>
              <a:defRPr lang="en-US"/>
            </a:defPPr>
            <a:lvl1pPr algn="l" rtl="0" eaLnBrk="1" fontAlgn="auto" hangingPunct="1">
              <a:spcBef>
                <a:spcPts val="0"/>
              </a:spcBef>
              <a:spcAft>
                <a:spcPts val="0"/>
              </a:spcAft>
              <a:defRPr sz="1000" kern="1200" baseline="0" dirty="0" smtClean="0">
                <a:solidFill>
                  <a:schemeClr val="bg1"/>
                </a:solidFill>
                <a:latin typeface="Century Gothic"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endParaRPr lang="en-US"/>
          </a:p>
        </p:txBody>
      </p:sp>
      <p:pic>
        <p:nvPicPr>
          <p:cNvPr id="5" name="Picture 7">
            <a:extLst>
              <a:ext uri="{FF2B5EF4-FFF2-40B4-BE49-F238E27FC236}">
                <a16:creationId xmlns:a16="http://schemas.microsoft.com/office/drawing/2014/main" id="{22A6DE7A-1DA6-B0F6-151F-13328BC7D02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95425" y="6218238"/>
            <a:ext cx="129698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normAutofit/>
          </a:bodyPr>
          <a:lstStyle>
            <a:lvl1pPr algn="ctr">
              <a:defRPr sz="3800" cap="all" baseline="0">
                <a:solidFill>
                  <a:srgbClr val="265B4D"/>
                </a:solidFill>
                <a:latin typeface="Century Gothic"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cap="all" baseline="0">
                <a:solidFill>
                  <a:srgbClr val="6FC5E8"/>
                </a:solidFill>
                <a:latin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338452A9-2235-8917-D912-7A1676D1F969}"/>
              </a:ext>
            </a:extLst>
          </p:cNvPr>
          <p:cNvSpPr>
            <a:spLocks noGrp="1"/>
          </p:cNvSpPr>
          <p:nvPr>
            <p:ph type="sldNum" sz="quarter" idx="10"/>
          </p:nvPr>
        </p:nvSpPr>
        <p:spPr>
          <a:xfrm>
            <a:off x="10415588" y="6356350"/>
            <a:ext cx="938212" cy="365125"/>
          </a:xfrm>
        </p:spPr>
        <p:txBody>
          <a:bodyPr/>
          <a:lstStyle>
            <a:lvl1pPr>
              <a:defRPr>
                <a:solidFill>
                  <a:schemeClr val="bg1"/>
                </a:solidFill>
              </a:defRPr>
            </a:lvl1pPr>
          </a:lstStyle>
          <a:p>
            <a:pPr>
              <a:defRPr/>
            </a:pPr>
            <a:fld id="{97945D47-E9BD-4372-93AE-004AEC966558}" type="slidenum">
              <a:rPr lang="en-US" altLang="en-US"/>
              <a:pPr>
                <a:defRPr/>
              </a:pPr>
              <a:t>‹#›</a:t>
            </a:fld>
            <a:endParaRPr lang="en-US" altLang="en-US"/>
          </a:p>
        </p:txBody>
      </p:sp>
    </p:spTree>
    <p:extLst>
      <p:ext uri="{BB962C8B-B14F-4D97-AF65-F5344CB8AC3E}">
        <p14:creationId xmlns:p14="http://schemas.microsoft.com/office/powerpoint/2010/main" val="2704218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3461B5B-709D-157D-2F62-EF29B6A503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cap="all" baseline="0">
                <a:solidFill>
                  <a:srgbClr val="265B4D"/>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655F07B7-BB42-80E8-B1FF-18C50C43F08C}"/>
              </a:ext>
            </a:extLst>
          </p:cNvPr>
          <p:cNvSpPr>
            <a:spLocks noGrp="1"/>
          </p:cNvSpPr>
          <p:nvPr>
            <p:ph type="sldNum" sz="quarter" idx="10"/>
          </p:nvPr>
        </p:nvSpPr>
        <p:spPr>
          <a:xfrm>
            <a:off x="10415588" y="6356350"/>
            <a:ext cx="938212" cy="365125"/>
          </a:xfrm>
        </p:spPr>
        <p:txBody>
          <a:bodyPr/>
          <a:lstStyle>
            <a:lvl1pPr>
              <a:defRPr>
                <a:solidFill>
                  <a:schemeClr val="bg1"/>
                </a:solidFill>
              </a:defRPr>
            </a:lvl1pPr>
          </a:lstStyle>
          <a:p>
            <a:pPr>
              <a:defRPr/>
            </a:pPr>
            <a:fld id="{A313A07D-CD80-483D-8776-B217EEE4C0E1}" type="slidenum">
              <a:rPr lang="en-US" altLang="en-US"/>
              <a:pPr>
                <a:defRPr/>
              </a:pPr>
              <a:t>‹#›</a:t>
            </a:fld>
            <a:endParaRPr lang="en-US" altLang="en-US"/>
          </a:p>
        </p:txBody>
      </p:sp>
      <p:sp>
        <p:nvSpPr>
          <p:cNvPr id="6" name="Footer Placeholder 4">
            <a:extLst>
              <a:ext uri="{FF2B5EF4-FFF2-40B4-BE49-F238E27FC236}">
                <a16:creationId xmlns:a16="http://schemas.microsoft.com/office/drawing/2014/main" id="{7744B508-FF9D-584B-221F-164ED34BB108}"/>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402132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9BFCF8E-1340-EFF3-B9A5-6DD39ABA58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1122363"/>
            <a:ext cx="10515600" cy="2852737"/>
          </a:xfrm>
        </p:spPr>
        <p:txBody>
          <a:bodyPr anchor="b">
            <a:normAutofit/>
          </a:bodyPr>
          <a:lstStyle>
            <a:lvl1pPr>
              <a:defRPr sz="4800" cap="all" baseline="0">
                <a:solidFill>
                  <a:srgbClr val="265B4D"/>
                </a:solidFill>
              </a:defRPr>
            </a:lvl1pPr>
          </a:lstStyle>
          <a:p>
            <a:r>
              <a:rPr lang="en-US" dirty="0"/>
              <a:t>Click to edit Master title style</a:t>
            </a:r>
          </a:p>
        </p:txBody>
      </p:sp>
      <p:sp>
        <p:nvSpPr>
          <p:cNvPr id="3" name="Text Placeholder 2"/>
          <p:cNvSpPr>
            <a:spLocks noGrp="1"/>
          </p:cNvSpPr>
          <p:nvPr>
            <p:ph type="body" idx="1"/>
          </p:nvPr>
        </p:nvSpPr>
        <p:spPr>
          <a:xfrm>
            <a:off x="838200" y="4078374"/>
            <a:ext cx="10515600" cy="1500187"/>
          </a:xfrm>
        </p:spPr>
        <p:txBody>
          <a:bodyPr/>
          <a:lstStyle>
            <a:lvl1pPr marL="0" indent="0">
              <a:buNone/>
              <a:defRPr sz="2400" baseline="0">
                <a:solidFill>
                  <a:srgbClr val="6FC5E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869AD780-F8BE-CF85-325E-2153BAC2A912}"/>
              </a:ext>
            </a:extLst>
          </p:cNvPr>
          <p:cNvSpPr>
            <a:spLocks noGrp="1"/>
          </p:cNvSpPr>
          <p:nvPr>
            <p:ph type="sldNum" sz="quarter" idx="10"/>
          </p:nvPr>
        </p:nvSpPr>
        <p:spPr>
          <a:xfrm>
            <a:off x="10415588" y="6356350"/>
            <a:ext cx="938212" cy="365125"/>
          </a:xfrm>
        </p:spPr>
        <p:txBody>
          <a:bodyPr/>
          <a:lstStyle>
            <a:lvl1pPr>
              <a:defRPr>
                <a:solidFill>
                  <a:schemeClr val="bg1"/>
                </a:solidFill>
              </a:defRPr>
            </a:lvl1pPr>
          </a:lstStyle>
          <a:p>
            <a:pPr>
              <a:defRPr/>
            </a:pPr>
            <a:fld id="{744685E7-0CD4-470B-939D-794C6E71E871}" type="slidenum">
              <a:rPr lang="en-US" altLang="en-US"/>
              <a:pPr>
                <a:defRPr/>
              </a:pPr>
              <a:t>‹#›</a:t>
            </a:fld>
            <a:endParaRPr lang="en-US" altLang="en-US"/>
          </a:p>
        </p:txBody>
      </p:sp>
      <p:sp>
        <p:nvSpPr>
          <p:cNvPr id="6" name="Footer Placeholder 4">
            <a:extLst>
              <a:ext uri="{FF2B5EF4-FFF2-40B4-BE49-F238E27FC236}">
                <a16:creationId xmlns:a16="http://schemas.microsoft.com/office/drawing/2014/main" id="{7C90735A-5BD0-CFA2-47A3-B4C0CD4195C7}"/>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230231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05E67C7-CA31-6B4D-5A9E-FFC4F28E67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rgbClr val="6FC5E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rgbClr val="6FC5E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ACD6BEC-26D2-4C46-9BD4-824C28CD5CB8}"/>
              </a:ext>
            </a:extLst>
          </p:cNvPr>
          <p:cNvSpPr>
            <a:spLocks noGrp="1"/>
          </p:cNvSpPr>
          <p:nvPr>
            <p:ph type="sldNum" sz="quarter" idx="10"/>
          </p:nvPr>
        </p:nvSpPr>
        <p:spPr>
          <a:xfrm>
            <a:off x="10415588" y="6356350"/>
            <a:ext cx="938212" cy="365125"/>
          </a:xfrm>
        </p:spPr>
        <p:txBody>
          <a:bodyPr/>
          <a:lstStyle>
            <a:lvl1pPr>
              <a:defRPr>
                <a:solidFill>
                  <a:schemeClr val="bg1"/>
                </a:solidFill>
              </a:defRPr>
            </a:lvl1pPr>
          </a:lstStyle>
          <a:p>
            <a:pPr>
              <a:defRPr/>
            </a:pPr>
            <a:fld id="{7CF4E466-C58D-42B9-87A5-1FAEE24A4423}" type="slidenum">
              <a:rPr lang="en-US" altLang="en-US"/>
              <a:pPr>
                <a:defRPr/>
              </a:pPr>
              <a:t>‹#›</a:t>
            </a:fld>
            <a:endParaRPr lang="en-US" altLang="en-US"/>
          </a:p>
        </p:txBody>
      </p:sp>
      <p:sp>
        <p:nvSpPr>
          <p:cNvPr id="9" name="Footer Placeholder 4">
            <a:extLst>
              <a:ext uri="{FF2B5EF4-FFF2-40B4-BE49-F238E27FC236}">
                <a16:creationId xmlns:a16="http://schemas.microsoft.com/office/drawing/2014/main" id="{2F4F49CD-C059-17EB-F551-FA469064C88B}"/>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2624441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775D06D-B706-B4C5-C9CC-F11F008A8C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638" y="6218238"/>
            <a:ext cx="12969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13098581-6C63-D757-94E6-AA3E376BDC79}"/>
              </a:ext>
            </a:extLst>
          </p:cNvPr>
          <p:cNvSpPr>
            <a:spLocks noGrp="1"/>
          </p:cNvSpPr>
          <p:nvPr>
            <p:ph type="sldNum" sz="quarter" idx="10"/>
          </p:nvPr>
        </p:nvSpPr>
        <p:spPr>
          <a:xfrm>
            <a:off x="10415588" y="6356350"/>
            <a:ext cx="938212" cy="365125"/>
          </a:xfrm>
        </p:spPr>
        <p:txBody>
          <a:bodyPr/>
          <a:lstStyle>
            <a:lvl1pPr>
              <a:defRPr>
                <a:solidFill>
                  <a:schemeClr val="bg1"/>
                </a:solidFill>
              </a:defRPr>
            </a:lvl1pPr>
          </a:lstStyle>
          <a:p>
            <a:pPr>
              <a:defRPr/>
            </a:pPr>
            <a:fld id="{EF76D20C-4EA8-4DC2-B551-9451BD022B3D}" type="slidenum">
              <a:rPr lang="en-US" altLang="en-US"/>
              <a:pPr>
                <a:defRPr/>
              </a:pPr>
              <a:t>‹#›</a:t>
            </a:fld>
            <a:endParaRPr lang="en-US" altLang="en-US"/>
          </a:p>
        </p:txBody>
      </p:sp>
      <p:sp>
        <p:nvSpPr>
          <p:cNvPr id="4" name="Footer Placeholder 4">
            <a:extLst>
              <a:ext uri="{FF2B5EF4-FFF2-40B4-BE49-F238E27FC236}">
                <a16:creationId xmlns:a16="http://schemas.microsoft.com/office/drawing/2014/main" id="{850D60D6-2112-B45E-923D-7A167137EA78}"/>
              </a:ext>
            </a:extLst>
          </p:cNvPr>
          <p:cNvSpPr>
            <a:spLocks noGrp="1"/>
          </p:cNvSpPr>
          <p:nvPr>
            <p:ph type="ftr" sz="quarter" idx="11"/>
          </p:nvPr>
        </p:nvSpPr>
        <p:spPr>
          <a:xfrm>
            <a:off x="2312988" y="6356350"/>
            <a:ext cx="7370762"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40941226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408BE4B-8E8E-C695-9421-16FBCB8EEAC4}"/>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5B435C9-79DA-65AD-7803-D0C4C5F872F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30BB76A0-F9A0-6DC0-42AF-2632D9E0A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000" baseline="0">
                <a:solidFill>
                  <a:schemeClr val="tx1">
                    <a:tint val="75000"/>
                  </a:schemeClr>
                </a:solidFill>
                <a:latin typeface="Century Gothic" charset="0"/>
              </a:defRPr>
            </a:lvl1pPr>
          </a:lstStyle>
          <a:p>
            <a:pPr>
              <a:defRPr/>
            </a:pPr>
            <a:endParaRPr lang="en-US"/>
          </a:p>
        </p:txBody>
      </p:sp>
      <p:sp>
        <p:nvSpPr>
          <p:cNvPr id="6" name="Slide Number Placeholder 5">
            <a:extLst>
              <a:ext uri="{FF2B5EF4-FFF2-40B4-BE49-F238E27FC236}">
                <a16:creationId xmlns:a16="http://schemas.microsoft.com/office/drawing/2014/main" id="{CBDBF2B2-5331-5B67-7A48-4BEFECA7368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entury Gothic" panose="020B0502020202020204" pitchFamily="34" charset="0"/>
              </a:defRPr>
            </a:lvl1pPr>
          </a:lstStyle>
          <a:p>
            <a:pPr>
              <a:defRPr/>
            </a:pPr>
            <a:fld id="{EB4D713D-CD3C-4980-96DD-BAE90B117DD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Lst>
  <p:hf sldNum="0" hdr="0" ftr="0" dt="0"/>
  <p:txStyles>
    <p:titleStyle>
      <a:lvl1pPr algn="l" rtl="0" eaLnBrk="0" fontAlgn="base" hangingPunct="0">
        <a:lnSpc>
          <a:spcPct val="90000"/>
        </a:lnSpc>
        <a:spcBef>
          <a:spcPct val="0"/>
        </a:spcBef>
        <a:spcAft>
          <a:spcPct val="0"/>
        </a:spcAft>
        <a:defRPr sz="3800" kern="1200">
          <a:solidFill>
            <a:schemeClr val="tx2"/>
          </a:solidFill>
          <a:latin typeface="Century Gothic" charset="0"/>
          <a:ea typeface="+mj-ea"/>
          <a:cs typeface="+mj-cs"/>
        </a:defRPr>
      </a:lvl1pPr>
      <a:lvl2pPr algn="l" rtl="0" eaLnBrk="0" fontAlgn="base" hangingPunct="0">
        <a:lnSpc>
          <a:spcPct val="90000"/>
        </a:lnSpc>
        <a:spcBef>
          <a:spcPct val="0"/>
        </a:spcBef>
        <a:spcAft>
          <a:spcPct val="0"/>
        </a:spcAft>
        <a:defRPr sz="3800">
          <a:solidFill>
            <a:schemeClr val="tx2"/>
          </a:solidFill>
          <a:latin typeface="Century Gothic" charset="0"/>
        </a:defRPr>
      </a:lvl2pPr>
      <a:lvl3pPr algn="l" rtl="0" eaLnBrk="0" fontAlgn="base" hangingPunct="0">
        <a:lnSpc>
          <a:spcPct val="90000"/>
        </a:lnSpc>
        <a:spcBef>
          <a:spcPct val="0"/>
        </a:spcBef>
        <a:spcAft>
          <a:spcPct val="0"/>
        </a:spcAft>
        <a:defRPr sz="3800">
          <a:solidFill>
            <a:schemeClr val="tx2"/>
          </a:solidFill>
          <a:latin typeface="Century Gothic" charset="0"/>
        </a:defRPr>
      </a:lvl3pPr>
      <a:lvl4pPr algn="l" rtl="0" eaLnBrk="0" fontAlgn="base" hangingPunct="0">
        <a:lnSpc>
          <a:spcPct val="90000"/>
        </a:lnSpc>
        <a:spcBef>
          <a:spcPct val="0"/>
        </a:spcBef>
        <a:spcAft>
          <a:spcPct val="0"/>
        </a:spcAft>
        <a:defRPr sz="3800">
          <a:solidFill>
            <a:schemeClr val="tx2"/>
          </a:solidFill>
          <a:latin typeface="Century Gothic" charset="0"/>
        </a:defRPr>
      </a:lvl4pPr>
      <a:lvl5pPr algn="l" rtl="0" eaLnBrk="0" fontAlgn="base" hangingPunct="0">
        <a:lnSpc>
          <a:spcPct val="90000"/>
        </a:lnSpc>
        <a:spcBef>
          <a:spcPct val="0"/>
        </a:spcBef>
        <a:spcAft>
          <a:spcPct val="0"/>
        </a:spcAft>
        <a:defRPr sz="3800">
          <a:solidFill>
            <a:schemeClr val="tx2"/>
          </a:solidFill>
          <a:latin typeface="Century Gothic" charset="0"/>
        </a:defRPr>
      </a:lvl5pPr>
      <a:lvl6pPr marL="457200" algn="l" rtl="0" fontAlgn="base">
        <a:lnSpc>
          <a:spcPct val="90000"/>
        </a:lnSpc>
        <a:spcBef>
          <a:spcPct val="0"/>
        </a:spcBef>
        <a:spcAft>
          <a:spcPct val="0"/>
        </a:spcAft>
        <a:defRPr sz="3800">
          <a:solidFill>
            <a:schemeClr val="tx2"/>
          </a:solidFill>
          <a:latin typeface="Century Gothic" charset="0"/>
        </a:defRPr>
      </a:lvl6pPr>
      <a:lvl7pPr marL="914400" algn="l" rtl="0" fontAlgn="base">
        <a:lnSpc>
          <a:spcPct val="90000"/>
        </a:lnSpc>
        <a:spcBef>
          <a:spcPct val="0"/>
        </a:spcBef>
        <a:spcAft>
          <a:spcPct val="0"/>
        </a:spcAft>
        <a:defRPr sz="3800">
          <a:solidFill>
            <a:schemeClr val="tx2"/>
          </a:solidFill>
          <a:latin typeface="Century Gothic" charset="0"/>
        </a:defRPr>
      </a:lvl7pPr>
      <a:lvl8pPr marL="1371600" algn="l" rtl="0" fontAlgn="base">
        <a:lnSpc>
          <a:spcPct val="90000"/>
        </a:lnSpc>
        <a:spcBef>
          <a:spcPct val="0"/>
        </a:spcBef>
        <a:spcAft>
          <a:spcPct val="0"/>
        </a:spcAft>
        <a:defRPr sz="3800">
          <a:solidFill>
            <a:schemeClr val="tx2"/>
          </a:solidFill>
          <a:latin typeface="Century Gothic" charset="0"/>
        </a:defRPr>
      </a:lvl8pPr>
      <a:lvl9pPr marL="1828800" algn="l" rtl="0" fontAlgn="base">
        <a:lnSpc>
          <a:spcPct val="90000"/>
        </a:lnSpc>
        <a:spcBef>
          <a:spcPct val="0"/>
        </a:spcBef>
        <a:spcAft>
          <a:spcPct val="0"/>
        </a:spcAft>
        <a:defRPr sz="3800">
          <a:solidFill>
            <a:schemeClr val="tx2"/>
          </a:solidFill>
          <a:latin typeface="Century Gothic"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sigmaaldrich.com/US/en/product/mm/11008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oehs.tulane.edu/time-sensitive-chemical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dmanieri@tulane.edu" TargetMode="External"/><Relationship Id="rId2" Type="http://schemas.openxmlformats.org/officeDocument/2006/relationships/image" Target="../media/image5.jpeg"/><Relationship Id="rId1" Type="http://schemas.openxmlformats.org/officeDocument/2006/relationships/slideLayout" Target="../slideLayouts/slideLayout5.xml"/><Relationship Id="rId5" Type="http://schemas.openxmlformats.org/officeDocument/2006/relationships/hyperlink" Target="mailto:htucker@tulane.edu" TargetMode="External"/><Relationship Id="rId4" Type="http://schemas.openxmlformats.org/officeDocument/2006/relationships/hyperlink" Target="mailto:mcharbo@tulane.ed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E966D-0C18-75DA-436B-B35999F6E41C}"/>
              </a:ext>
            </a:extLst>
          </p:cNvPr>
          <p:cNvSpPr txBox="1">
            <a:spLocks/>
          </p:cNvSpPr>
          <p:nvPr/>
        </p:nvSpPr>
        <p:spPr>
          <a:xfrm>
            <a:off x="384175" y="641350"/>
            <a:ext cx="7464426" cy="5149850"/>
          </a:xfrm>
          <a:prstGeom prst="rect">
            <a:avLst/>
          </a:prstGeom>
        </p:spPr>
        <p:txBody>
          <a:bodyPr/>
          <a:lstStyle>
            <a:lvl1pPr algn="l" rtl="0" eaLnBrk="0" fontAlgn="base" hangingPunct="0">
              <a:lnSpc>
                <a:spcPct val="90000"/>
              </a:lnSpc>
              <a:spcBef>
                <a:spcPct val="0"/>
              </a:spcBef>
              <a:spcAft>
                <a:spcPct val="0"/>
              </a:spcAft>
              <a:defRPr sz="3800" kern="1200">
                <a:solidFill>
                  <a:schemeClr val="tx2"/>
                </a:solidFill>
                <a:latin typeface="Century Gothic" charset="0"/>
                <a:ea typeface="+mj-ea"/>
                <a:cs typeface="+mj-cs"/>
              </a:defRPr>
            </a:lvl1pPr>
            <a:lvl2pPr algn="l" rtl="0" eaLnBrk="0" fontAlgn="base" hangingPunct="0">
              <a:lnSpc>
                <a:spcPct val="90000"/>
              </a:lnSpc>
              <a:spcBef>
                <a:spcPct val="0"/>
              </a:spcBef>
              <a:spcAft>
                <a:spcPct val="0"/>
              </a:spcAft>
              <a:defRPr sz="3800">
                <a:solidFill>
                  <a:schemeClr val="tx2"/>
                </a:solidFill>
                <a:latin typeface="Century Gothic" charset="0"/>
              </a:defRPr>
            </a:lvl2pPr>
            <a:lvl3pPr algn="l" rtl="0" eaLnBrk="0" fontAlgn="base" hangingPunct="0">
              <a:lnSpc>
                <a:spcPct val="90000"/>
              </a:lnSpc>
              <a:spcBef>
                <a:spcPct val="0"/>
              </a:spcBef>
              <a:spcAft>
                <a:spcPct val="0"/>
              </a:spcAft>
              <a:defRPr sz="3800">
                <a:solidFill>
                  <a:schemeClr val="tx2"/>
                </a:solidFill>
                <a:latin typeface="Century Gothic" charset="0"/>
              </a:defRPr>
            </a:lvl3pPr>
            <a:lvl4pPr algn="l" rtl="0" eaLnBrk="0" fontAlgn="base" hangingPunct="0">
              <a:lnSpc>
                <a:spcPct val="90000"/>
              </a:lnSpc>
              <a:spcBef>
                <a:spcPct val="0"/>
              </a:spcBef>
              <a:spcAft>
                <a:spcPct val="0"/>
              </a:spcAft>
              <a:defRPr sz="3800">
                <a:solidFill>
                  <a:schemeClr val="tx2"/>
                </a:solidFill>
                <a:latin typeface="Century Gothic" charset="0"/>
              </a:defRPr>
            </a:lvl4pPr>
            <a:lvl5pPr algn="l" rtl="0" eaLnBrk="0" fontAlgn="base" hangingPunct="0">
              <a:lnSpc>
                <a:spcPct val="90000"/>
              </a:lnSpc>
              <a:spcBef>
                <a:spcPct val="0"/>
              </a:spcBef>
              <a:spcAft>
                <a:spcPct val="0"/>
              </a:spcAft>
              <a:defRPr sz="3800">
                <a:solidFill>
                  <a:schemeClr val="tx2"/>
                </a:solidFill>
                <a:latin typeface="Century Gothic" charset="0"/>
              </a:defRPr>
            </a:lvl5pPr>
            <a:lvl6pPr marL="457200" algn="l" rtl="0" fontAlgn="base">
              <a:lnSpc>
                <a:spcPct val="90000"/>
              </a:lnSpc>
              <a:spcBef>
                <a:spcPct val="0"/>
              </a:spcBef>
              <a:spcAft>
                <a:spcPct val="0"/>
              </a:spcAft>
              <a:defRPr sz="3800">
                <a:solidFill>
                  <a:schemeClr val="tx2"/>
                </a:solidFill>
                <a:latin typeface="Century Gothic" charset="0"/>
              </a:defRPr>
            </a:lvl6pPr>
            <a:lvl7pPr marL="914400" algn="l" rtl="0" fontAlgn="base">
              <a:lnSpc>
                <a:spcPct val="90000"/>
              </a:lnSpc>
              <a:spcBef>
                <a:spcPct val="0"/>
              </a:spcBef>
              <a:spcAft>
                <a:spcPct val="0"/>
              </a:spcAft>
              <a:defRPr sz="3800">
                <a:solidFill>
                  <a:schemeClr val="tx2"/>
                </a:solidFill>
                <a:latin typeface="Century Gothic" charset="0"/>
              </a:defRPr>
            </a:lvl7pPr>
            <a:lvl8pPr marL="1371600" algn="l" rtl="0" fontAlgn="base">
              <a:lnSpc>
                <a:spcPct val="90000"/>
              </a:lnSpc>
              <a:spcBef>
                <a:spcPct val="0"/>
              </a:spcBef>
              <a:spcAft>
                <a:spcPct val="0"/>
              </a:spcAft>
              <a:defRPr sz="3800">
                <a:solidFill>
                  <a:schemeClr val="tx2"/>
                </a:solidFill>
                <a:latin typeface="Century Gothic" charset="0"/>
              </a:defRPr>
            </a:lvl8pPr>
            <a:lvl9pPr marL="1828800" algn="l" rtl="0" fontAlgn="base">
              <a:lnSpc>
                <a:spcPct val="90000"/>
              </a:lnSpc>
              <a:spcBef>
                <a:spcPct val="0"/>
              </a:spcBef>
              <a:spcAft>
                <a:spcPct val="0"/>
              </a:spcAft>
              <a:defRPr sz="3800">
                <a:solidFill>
                  <a:schemeClr val="tx2"/>
                </a:solidFill>
                <a:latin typeface="Century Gothic" charset="0"/>
              </a:defRPr>
            </a:lvl9pPr>
          </a:lstStyle>
          <a:p>
            <a:pPr eaLnBrk="1" fontAlgn="auto" hangingPunct="1">
              <a:spcAft>
                <a:spcPts val="0"/>
              </a:spcAft>
              <a:defRPr/>
            </a:pPr>
            <a:r>
              <a:rPr lang="en-US" sz="3600" b="1" cap="all" dirty="0">
                <a:solidFill>
                  <a:schemeClr val="bg1"/>
                </a:solidFill>
                <a:ea typeface="Century Gothic" charset="0"/>
                <a:cs typeface="Century Gothic" charset="0"/>
              </a:rPr>
              <a:t>Office of environmental health &amp; safety (OEHS)</a:t>
            </a:r>
          </a:p>
          <a:p>
            <a:pPr eaLnBrk="1" fontAlgn="auto" hangingPunct="1">
              <a:spcAft>
                <a:spcPts val="0"/>
              </a:spcAft>
              <a:defRPr/>
            </a:pPr>
            <a:endParaRPr lang="en-US" sz="2000" b="1" cap="all" dirty="0">
              <a:solidFill>
                <a:schemeClr val="bg1"/>
              </a:solidFill>
              <a:ea typeface="Century Gothic" charset="0"/>
              <a:cs typeface="Century Gothic" charset="0"/>
            </a:endParaRPr>
          </a:p>
          <a:p>
            <a:pPr eaLnBrk="1" fontAlgn="auto" hangingPunct="1">
              <a:spcAft>
                <a:spcPts val="0"/>
              </a:spcAft>
              <a:defRPr/>
            </a:pPr>
            <a:r>
              <a:rPr lang="en-US" sz="3200" b="1" cap="all" dirty="0">
                <a:solidFill>
                  <a:schemeClr val="bg1"/>
                </a:solidFill>
                <a:ea typeface="Century Gothic" charset="0"/>
                <a:cs typeface="Century Gothic" charset="0"/>
              </a:rPr>
              <a:t>Time-sensitive chemicals management</a:t>
            </a:r>
          </a:p>
          <a:p>
            <a:pPr eaLnBrk="1" fontAlgn="auto" hangingPunct="1">
              <a:spcAft>
                <a:spcPts val="0"/>
              </a:spcAft>
              <a:defRPr/>
            </a:pPr>
            <a:endParaRPr lang="en-US" sz="3200" b="1" cap="all" dirty="0">
              <a:solidFill>
                <a:schemeClr val="bg1"/>
              </a:solidFill>
              <a:ea typeface="Century Gothic" charset="0"/>
              <a:cs typeface="Century Gothic" charset="0"/>
            </a:endParaRPr>
          </a:p>
          <a:p>
            <a:pPr eaLnBrk="1" fontAlgn="auto" hangingPunct="1">
              <a:spcAft>
                <a:spcPts val="0"/>
              </a:spcAft>
              <a:defRPr/>
            </a:pPr>
            <a:r>
              <a:rPr lang="en-US" sz="3200" b="1" cap="all" dirty="0">
                <a:solidFill>
                  <a:schemeClr val="bg1"/>
                </a:solidFill>
                <a:ea typeface="Century Gothic" charset="0"/>
                <a:cs typeface="Century Gothic" charset="0"/>
              </a:rPr>
              <a:t>Presenters:</a:t>
            </a:r>
          </a:p>
          <a:p>
            <a:pPr eaLnBrk="1" fontAlgn="auto" hangingPunct="1">
              <a:spcAft>
                <a:spcPts val="0"/>
              </a:spcAft>
              <a:defRPr/>
            </a:pPr>
            <a:r>
              <a:rPr lang="en-US" sz="3200" b="1" cap="all" dirty="0">
                <a:solidFill>
                  <a:schemeClr val="bg1"/>
                </a:solidFill>
                <a:ea typeface="Century Gothic" charset="0"/>
                <a:cs typeface="Century Gothic" charset="0"/>
              </a:rPr>
              <a:t>Marcel Charbonnet</a:t>
            </a:r>
          </a:p>
          <a:p>
            <a:pPr eaLnBrk="1" fontAlgn="auto" hangingPunct="1">
              <a:spcAft>
                <a:spcPts val="0"/>
              </a:spcAft>
              <a:defRPr/>
            </a:pPr>
            <a:r>
              <a:rPr lang="en-US" sz="3200" b="1" cap="all" dirty="0">
                <a:solidFill>
                  <a:schemeClr val="bg1"/>
                </a:solidFill>
                <a:ea typeface="Century Gothic" charset="0"/>
                <a:cs typeface="Century Gothic" charset="0"/>
              </a:rPr>
              <a:t>Haylie Tucker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94661-0502-7BA4-2E72-DD6EB881DBD2}"/>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FA2C8DB-688F-890C-B9D0-79C2AD479596}"/>
              </a:ext>
            </a:extLst>
          </p:cNvPr>
          <p:cNvSpPr txBox="1">
            <a:spLocks/>
          </p:cNvSpPr>
          <p:nvPr/>
        </p:nvSpPr>
        <p:spPr bwMode="auto">
          <a:xfrm>
            <a:off x="883919" y="1144905"/>
            <a:ext cx="6409509" cy="466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Aged containers of Time-Sensitive chemicals can be </a:t>
            </a:r>
            <a:r>
              <a:rPr lang="en-US" b="1" dirty="0"/>
              <a:t>very costly to dispose </a:t>
            </a:r>
            <a:r>
              <a:rPr lang="en-US" dirty="0"/>
              <a:t>of as vendors must stabilize them and apply additional safety measures for handling and transportation.</a:t>
            </a:r>
          </a:p>
          <a:p>
            <a:pPr marL="0" indent="0">
              <a:buNone/>
            </a:pPr>
            <a:r>
              <a:rPr lang="en-US" b="1" dirty="0"/>
              <a:t>Recent examples at Tulane:</a:t>
            </a:r>
          </a:p>
          <a:p>
            <a:r>
              <a:rPr lang="en-US" dirty="0"/>
              <a:t>$2500 for a single bottle of old Diethyl Ether</a:t>
            </a:r>
          </a:p>
          <a:p>
            <a:r>
              <a:rPr lang="en-US" dirty="0"/>
              <a:t>$12,000 for cleanout of 24 bottles of old (some &gt;18 years) solvents, including a bottle of Isopropyl Ether</a:t>
            </a:r>
          </a:p>
        </p:txBody>
      </p:sp>
      <p:pic>
        <p:nvPicPr>
          <p:cNvPr id="5" name="Picture 4" descr="A group of brown bottles with white labels&#10;&#10;AI-generated content may be incorrect.">
            <a:extLst>
              <a:ext uri="{FF2B5EF4-FFF2-40B4-BE49-F238E27FC236}">
                <a16:creationId xmlns:a16="http://schemas.microsoft.com/office/drawing/2014/main" id="{4951C8C6-AC0E-E153-DE65-A901335DED35}"/>
              </a:ext>
            </a:extLst>
          </p:cNvPr>
          <p:cNvPicPr>
            <a:picLocks noChangeAspect="1"/>
          </p:cNvPicPr>
          <p:nvPr/>
        </p:nvPicPr>
        <p:blipFill>
          <a:blip r:embed="rId2"/>
          <a:stretch>
            <a:fillRect/>
          </a:stretch>
        </p:blipFill>
        <p:spPr>
          <a:xfrm rot="5400000">
            <a:off x="7563303" y="1583488"/>
            <a:ext cx="4372429" cy="3279322"/>
          </a:xfrm>
          <a:prstGeom prst="rect">
            <a:avLst/>
          </a:prstGeom>
        </p:spPr>
      </p:pic>
      <p:sp>
        <p:nvSpPr>
          <p:cNvPr id="4" name="Title 2">
            <a:extLst>
              <a:ext uri="{FF2B5EF4-FFF2-40B4-BE49-F238E27FC236}">
                <a16:creationId xmlns:a16="http://schemas.microsoft.com/office/drawing/2014/main" id="{5970D558-8526-436A-6A57-FC99AABDB2A1}"/>
              </a:ext>
            </a:extLst>
          </p:cNvPr>
          <p:cNvSpPr txBox="1">
            <a:spLocks/>
          </p:cNvSpPr>
          <p:nvPr/>
        </p:nvSpPr>
        <p:spPr bwMode="auto">
          <a:xfrm>
            <a:off x="68578" y="0"/>
            <a:ext cx="10776206"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800" kern="1200" cap="all" baseline="0">
                <a:solidFill>
                  <a:srgbClr val="265B4D"/>
                </a:solidFill>
                <a:latin typeface="Century Gothic" charset="0"/>
                <a:ea typeface="+mj-ea"/>
                <a:cs typeface="+mj-cs"/>
              </a:defRPr>
            </a:lvl1pPr>
            <a:lvl2pPr algn="l" rtl="0" eaLnBrk="0" fontAlgn="base" hangingPunct="0">
              <a:lnSpc>
                <a:spcPct val="90000"/>
              </a:lnSpc>
              <a:spcBef>
                <a:spcPct val="0"/>
              </a:spcBef>
              <a:spcAft>
                <a:spcPct val="0"/>
              </a:spcAft>
              <a:defRPr sz="3800">
                <a:solidFill>
                  <a:schemeClr val="tx2"/>
                </a:solidFill>
                <a:latin typeface="Century Gothic" charset="0"/>
              </a:defRPr>
            </a:lvl2pPr>
            <a:lvl3pPr algn="l" rtl="0" eaLnBrk="0" fontAlgn="base" hangingPunct="0">
              <a:lnSpc>
                <a:spcPct val="90000"/>
              </a:lnSpc>
              <a:spcBef>
                <a:spcPct val="0"/>
              </a:spcBef>
              <a:spcAft>
                <a:spcPct val="0"/>
              </a:spcAft>
              <a:defRPr sz="3800">
                <a:solidFill>
                  <a:schemeClr val="tx2"/>
                </a:solidFill>
                <a:latin typeface="Century Gothic" charset="0"/>
              </a:defRPr>
            </a:lvl3pPr>
            <a:lvl4pPr algn="l" rtl="0" eaLnBrk="0" fontAlgn="base" hangingPunct="0">
              <a:lnSpc>
                <a:spcPct val="90000"/>
              </a:lnSpc>
              <a:spcBef>
                <a:spcPct val="0"/>
              </a:spcBef>
              <a:spcAft>
                <a:spcPct val="0"/>
              </a:spcAft>
              <a:defRPr sz="3800">
                <a:solidFill>
                  <a:schemeClr val="tx2"/>
                </a:solidFill>
                <a:latin typeface="Century Gothic" charset="0"/>
              </a:defRPr>
            </a:lvl4pPr>
            <a:lvl5pPr algn="l" rtl="0" eaLnBrk="0" fontAlgn="base" hangingPunct="0">
              <a:lnSpc>
                <a:spcPct val="90000"/>
              </a:lnSpc>
              <a:spcBef>
                <a:spcPct val="0"/>
              </a:spcBef>
              <a:spcAft>
                <a:spcPct val="0"/>
              </a:spcAft>
              <a:defRPr sz="3800">
                <a:solidFill>
                  <a:schemeClr val="tx2"/>
                </a:solidFill>
                <a:latin typeface="Century Gothic" charset="0"/>
              </a:defRPr>
            </a:lvl5pPr>
            <a:lvl6pPr marL="457200" algn="l" rtl="0" fontAlgn="base">
              <a:lnSpc>
                <a:spcPct val="90000"/>
              </a:lnSpc>
              <a:spcBef>
                <a:spcPct val="0"/>
              </a:spcBef>
              <a:spcAft>
                <a:spcPct val="0"/>
              </a:spcAft>
              <a:defRPr sz="3800">
                <a:solidFill>
                  <a:schemeClr val="tx2"/>
                </a:solidFill>
                <a:latin typeface="Century Gothic" charset="0"/>
              </a:defRPr>
            </a:lvl6pPr>
            <a:lvl7pPr marL="914400" algn="l" rtl="0" fontAlgn="base">
              <a:lnSpc>
                <a:spcPct val="90000"/>
              </a:lnSpc>
              <a:spcBef>
                <a:spcPct val="0"/>
              </a:spcBef>
              <a:spcAft>
                <a:spcPct val="0"/>
              </a:spcAft>
              <a:defRPr sz="3800">
                <a:solidFill>
                  <a:schemeClr val="tx2"/>
                </a:solidFill>
                <a:latin typeface="Century Gothic" charset="0"/>
              </a:defRPr>
            </a:lvl7pPr>
            <a:lvl8pPr marL="1371600" algn="l" rtl="0" fontAlgn="base">
              <a:lnSpc>
                <a:spcPct val="90000"/>
              </a:lnSpc>
              <a:spcBef>
                <a:spcPct val="0"/>
              </a:spcBef>
              <a:spcAft>
                <a:spcPct val="0"/>
              </a:spcAft>
              <a:defRPr sz="3800">
                <a:solidFill>
                  <a:schemeClr val="tx2"/>
                </a:solidFill>
                <a:latin typeface="Century Gothic" charset="0"/>
              </a:defRPr>
            </a:lvl8pPr>
            <a:lvl9pPr marL="1828800" algn="l" rtl="0" fontAlgn="base">
              <a:lnSpc>
                <a:spcPct val="90000"/>
              </a:lnSpc>
              <a:spcBef>
                <a:spcPct val="0"/>
              </a:spcBef>
              <a:spcAft>
                <a:spcPct val="0"/>
              </a:spcAft>
              <a:defRPr sz="3800">
                <a:solidFill>
                  <a:schemeClr val="tx2"/>
                </a:solidFill>
                <a:latin typeface="Century Gothic" charset="0"/>
              </a:defRPr>
            </a:lvl9pPr>
          </a:lstStyle>
          <a:p>
            <a:r>
              <a:rPr lang="en-US" sz="4000" b="1" dirty="0">
                <a:effectLst>
                  <a:outerShdw blurRad="38100" dist="38100" dir="2700000" algn="tl">
                    <a:srgbClr val="000000">
                      <a:alpha val="43137"/>
                    </a:srgbClr>
                  </a:outerShdw>
                </a:effectLst>
              </a:rPr>
              <a:t>Time-sensitive chemicals – Waste Costs</a:t>
            </a:r>
          </a:p>
        </p:txBody>
      </p:sp>
    </p:spTree>
    <p:extLst>
      <p:ext uri="{BB962C8B-B14F-4D97-AF65-F5344CB8AC3E}">
        <p14:creationId xmlns:p14="http://schemas.microsoft.com/office/powerpoint/2010/main" val="752905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3F831-CBCA-401C-88E1-B16080FC0C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5F3DED-17D5-2D25-5366-4318328F79C8}"/>
              </a:ext>
            </a:extLst>
          </p:cNvPr>
          <p:cNvSpPr>
            <a:spLocks noGrp="1"/>
          </p:cNvSpPr>
          <p:nvPr>
            <p:ph idx="1"/>
          </p:nvPr>
        </p:nvSpPr>
        <p:spPr>
          <a:xfrm>
            <a:off x="710184" y="1326483"/>
            <a:ext cx="10372344" cy="4355860"/>
          </a:xfrm>
        </p:spPr>
        <p:txBody>
          <a:bodyPr/>
          <a:lstStyle/>
          <a:p>
            <a:pPr>
              <a:buFont typeface="Wingdings" panose="05000000000000000000" pitchFamily="2" charset="2"/>
              <a:buChar char="Ø"/>
            </a:pPr>
            <a:r>
              <a:rPr lang="en-US" dirty="0"/>
              <a:t>Time-Sensitive Chemicals have become a recognized safety issue at all research institutions.</a:t>
            </a:r>
          </a:p>
          <a:p>
            <a:pPr>
              <a:buFont typeface="Wingdings" panose="05000000000000000000" pitchFamily="2" charset="2"/>
              <a:buChar char="Ø"/>
            </a:pPr>
            <a:r>
              <a:rPr lang="en-US" dirty="0"/>
              <a:t>EHS departments have responded by creating programs that reduce the time these chemicals remain stored on campus.</a:t>
            </a:r>
          </a:p>
          <a:p>
            <a:pPr>
              <a:buFont typeface="Wingdings" panose="05000000000000000000" pitchFamily="2" charset="2"/>
              <a:buChar char="Ø"/>
            </a:pPr>
            <a:r>
              <a:rPr lang="en-US" dirty="0"/>
              <a:t>OEHS has chosen Maximum Storage Time limits for each category of time-sensitives that are similar to limits in place at peer institutions.</a:t>
            </a:r>
          </a:p>
          <a:p>
            <a:pPr>
              <a:buFont typeface="Wingdings" panose="05000000000000000000" pitchFamily="2" charset="2"/>
              <a:buChar char="Ø"/>
            </a:pPr>
            <a:r>
              <a:rPr lang="en-US" dirty="0"/>
              <a:t>The goal is to </a:t>
            </a:r>
            <a:r>
              <a:rPr lang="en-US" b="1" dirty="0"/>
              <a:t>reduce the chance of a chemical incident at Tulane and control waste disposal costs</a:t>
            </a:r>
            <a:r>
              <a:rPr lang="en-US" dirty="0"/>
              <a:t>.</a:t>
            </a:r>
          </a:p>
        </p:txBody>
      </p:sp>
      <p:sp>
        <p:nvSpPr>
          <p:cNvPr id="8" name="Title 1">
            <a:extLst>
              <a:ext uri="{FF2B5EF4-FFF2-40B4-BE49-F238E27FC236}">
                <a16:creationId xmlns:a16="http://schemas.microsoft.com/office/drawing/2014/main" id="{99E3BDB0-556C-568E-A898-212B09346C14}"/>
              </a:ext>
            </a:extLst>
          </p:cNvPr>
          <p:cNvSpPr txBox="1">
            <a:spLocks/>
          </p:cNvSpPr>
          <p:nvPr/>
        </p:nvSpPr>
        <p:spPr bwMode="auto">
          <a:xfrm>
            <a:off x="0" y="10853"/>
            <a:ext cx="10444480" cy="122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800" kern="1200" cap="all" baseline="0">
                <a:solidFill>
                  <a:srgbClr val="265B4D"/>
                </a:solidFill>
                <a:latin typeface="Century Gothic" charset="0"/>
                <a:ea typeface="+mj-ea"/>
                <a:cs typeface="+mj-cs"/>
              </a:defRPr>
            </a:lvl1pPr>
            <a:lvl2pPr algn="l" rtl="0" eaLnBrk="0" fontAlgn="base" hangingPunct="0">
              <a:lnSpc>
                <a:spcPct val="90000"/>
              </a:lnSpc>
              <a:spcBef>
                <a:spcPct val="0"/>
              </a:spcBef>
              <a:spcAft>
                <a:spcPct val="0"/>
              </a:spcAft>
              <a:defRPr sz="3800">
                <a:solidFill>
                  <a:schemeClr val="tx2"/>
                </a:solidFill>
                <a:latin typeface="Century Gothic" charset="0"/>
              </a:defRPr>
            </a:lvl2pPr>
            <a:lvl3pPr algn="l" rtl="0" eaLnBrk="0" fontAlgn="base" hangingPunct="0">
              <a:lnSpc>
                <a:spcPct val="90000"/>
              </a:lnSpc>
              <a:spcBef>
                <a:spcPct val="0"/>
              </a:spcBef>
              <a:spcAft>
                <a:spcPct val="0"/>
              </a:spcAft>
              <a:defRPr sz="3800">
                <a:solidFill>
                  <a:schemeClr val="tx2"/>
                </a:solidFill>
                <a:latin typeface="Century Gothic" charset="0"/>
              </a:defRPr>
            </a:lvl3pPr>
            <a:lvl4pPr algn="l" rtl="0" eaLnBrk="0" fontAlgn="base" hangingPunct="0">
              <a:lnSpc>
                <a:spcPct val="90000"/>
              </a:lnSpc>
              <a:spcBef>
                <a:spcPct val="0"/>
              </a:spcBef>
              <a:spcAft>
                <a:spcPct val="0"/>
              </a:spcAft>
              <a:defRPr sz="3800">
                <a:solidFill>
                  <a:schemeClr val="tx2"/>
                </a:solidFill>
                <a:latin typeface="Century Gothic" charset="0"/>
              </a:defRPr>
            </a:lvl4pPr>
            <a:lvl5pPr algn="l" rtl="0" eaLnBrk="0" fontAlgn="base" hangingPunct="0">
              <a:lnSpc>
                <a:spcPct val="90000"/>
              </a:lnSpc>
              <a:spcBef>
                <a:spcPct val="0"/>
              </a:spcBef>
              <a:spcAft>
                <a:spcPct val="0"/>
              </a:spcAft>
              <a:defRPr sz="3800">
                <a:solidFill>
                  <a:schemeClr val="tx2"/>
                </a:solidFill>
                <a:latin typeface="Century Gothic" charset="0"/>
              </a:defRPr>
            </a:lvl5pPr>
            <a:lvl6pPr marL="457200" algn="l" rtl="0" fontAlgn="base">
              <a:lnSpc>
                <a:spcPct val="90000"/>
              </a:lnSpc>
              <a:spcBef>
                <a:spcPct val="0"/>
              </a:spcBef>
              <a:spcAft>
                <a:spcPct val="0"/>
              </a:spcAft>
              <a:defRPr sz="3800">
                <a:solidFill>
                  <a:schemeClr val="tx2"/>
                </a:solidFill>
                <a:latin typeface="Century Gothic" charset="0"/>
              </a:defRPr>
            </a:lvl6pPr>
            <a:lvl7pPr marL="914400" algn="l" rtl="0" fontAlgn="base">
              <a:lnSpc>
                <a:spcPct val="90000"/>
              </a:lnSpc>
              <a:spcBef>
                <a:spcPct val="0"/>
              </a:spcBef>
              <a:spcAft>
                <a:spcPct val="0"/>
              </a:spcAft>
              <a:defRPr sz="3800">
                <a:solidFill>
                  <a:schemeClr val="tx2"/>
                </a:solidFill>
                <a:latin typeface="Century Gothic" charset="0"/>
              </a:defRPr>
            </a:lvl7pPr>
            <a:lvl8pPr marL="1371600" algn="l" rtl="0" fontAlgn="base">
              <a:lnSpc>
                <a:spcPct val="90000"/>
              </a:lnSpc>
              <a:spcBef>
                <a:spcPct val="0"/>
              </a:spcBef>
              <a:spcAft>
                <a:spcPct val="0"/>
              </a:spcAft>
              <a:defRPr sz="3800">
                <a:solidFill>
                  <a:schemeClr val="tx2"/>
                </a:solidFill>
                <a:latin typeface="Century Gothic" charset="0"/>
              </a:defRPr>
            </a:lvl8pPr>
            <a:lvl9pPr marL="1828800" algn="l" rtl="0" fontAlgn="base">
              <a:lnSpc>
                <a:spcPct val="90000"/>
              </a:lnSpc>
              <a:spcBef>
                <a:spcPct val="0"/>
              </a:spcBef>
              <a:spcAft>
                <a:spcPct val="0"/>
              </a:spcAft>
              <a:defRPr sz="3800">
                <a:solidFill>
                  <a:schemeClr val="tx2"/>
                </a:solidFill>
                <a:latin typeface="Century Gothic" charset="0"/>
              </a:defRPr>
            </a:lvl9pPr>
          </a:lstStyle>
          <a:p>
            <a:r>
              <a:rPr lang="en-US" b="1" dirty="0">
                <a:effectLst>
                  <a:outerShdw blurRad="38100" dist="38100" dir="2700000" algn="tl">
                    <a:srgbClr val="000000">
                      <a:alpha val="43137"/>
                    </a:srgbClr>
                  </a:outerShdw>
                </a:effectLst>
              </a:rPr>
              <a:t>Institutional response to managing time-sensitive chemicals</a:t>
            </a:r>
          </a:p>
        </p:txBody>
      </p:sp>
    </p:spTree>
    <p:extLst>
      <p:ext uri="{BB962C8B-B14F-4D97-AF65-F5344CB8AC3E}">
        <p14:creationId xmlns:p14="http://schemas.microsoft.com/office/powerpoint/2010/main" val="209751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6274C-BEF2-2E19-21BE-30A007267B88}"/>
              </a:ext>
            </a:extLst>
          </p:cNvPr>
          <p:cNvSpPr>
            <a:spLocks noGrp="1"/>
          </p:cNvSpPr>
          <p:nvPr>
            <p:ph type="title"/>
          </p:nvPr>
        </p:nvSpPr>
        <p:spPr>
          <a:xfrm>
            <a:off x="171994" y="0"/>
            <a:ext cx="9276806" cy="957943"/>
          </a:xfrm>
        </p:spPr>
        <p:txBody>
          <a:bodyPr/>
          <a:lstStyle/>
          <a:p>
            <a:r>
              <a:rPr lang="en-US" b="1" dirty="0">
                <a:effectLst>
                  <a:outerShdw blurRad="38100" dist="38100" dir="2700000" algn="tl">
                    <a:srgbClr val="000000">
                      <a:alpha val="43137"/>
                    </a:srgbClr>
                  </a:outerShdw>
                </a:effectLst>
              </a:rPr>
              <a:t>types of time-sensitive chemicals</a:t>
            </a:r>
          </a:p>
        </p:txBody>
      </p:sp>
      <p:sp>
        <p:nvSpPr>
          <p:cNvPr id="3" name="Content Placeholder 2">
            <a:extLst>
              <a:ext uri="{FF2B5EF4-FFF2-40B4-BE49-F238E27FC236}">
                <a16:creationId xmlns:a16="http://schemas.microsoft.com/office/drawing/2014/main" id="{DE4409E0-911D-D7B3-8CDF-C9E1360DF449}"/>
              </a:ext>
            </a:extLst>
          </p:cNvPr>
          <p:cNvSpPr>
            <a:spLocks noGrp="1"/>
          </p:cNvSpPr>
          <p:nvPr>
            <p:ph idx="1"/>
          </p:nvPr>
        </p:nvSpPr>
        <p:spPr>
          <a:xfrm>
            <a:off x="990900" y="957943"/>
            <a:ext cx="8089091" cy="4913643"/>
          </a:xfrm>
        </p:spPr>
        <p:txBody>
          <a:bodyPr/>
          <a:lstStyle/>
          <a:p>
            <a:pPr marL="0" indent="0">
              <a:buNone/>
            </a:pPr>
            <a:r>
              <a:rPr lang="en-US" b="1" dirty="0"/>
              <a:t>Peroxide Forming Chemicals</a:t>
            </a:r>
          </a:p>
          <a:p>
            <a:r>
              <a:rPr lang="en-US" dirty="0"/>
              <a:t>Many compounds, including common solvents</a:t>
            </a:r>
          </a:p>
          <a:p>
            <a:pPr marL="0" indent="0">
              <a:buNone/>
            </a:pPr>
            <a:r>
              <a:rPr lang="en-US" b="1" dirty="0"/>
              <a:t>Other Time-Sensitives</a:t>
            </a:r>
          </a:p>
          <a:p>
            <a:r>
              <a:rPr lang="en-US" dirty="0"/>
              <a:t>Picric Acid</a:t>
            </a:r>
          </a:p>
          <a:p>
            <a:r>
              <a:rPr lang="en-US" dirty="0"/>
              <a:t>Alkali Metals/Metal Amides</a:t>
            </a:r>
          </a:p>
          <a:p>
            <a:r>
              <a:rPr lang="en-US" dirty="0"/>
              <a:t>Anhydrous Hydrogen Halide Gas Cylinders</a:t>
            </a:r>
          </a:p>
          <a:p>
            <a:r>
              <a:rPr lang="en-US" dirty="0"/>
              <a:t>Chloroform</a:t>
            </a:r>
          </a:p>
          <a:p>
            <a:r>
              <a:rPr lang="en-US" dirty="0"/>
              <a:t>Nitric Acid in HDPE Bottles</a:t>
            </a:r>
          </a:p>
          <a:p>
            <a:r>
              <a:rPr lang="en-US" dirty="0"/>
              <a:t>Formic Acid</a:t>
            </a:r>
          </a:p>
          <a:p>
            <a:r>
              <a:rPr lang="en-US" dirty="0"/>
              <a:t>Hydrogen Peroxide</a:t>
            </a:r>
          </a:p>
          <a:p>
            <a:pPr>
              <a:buFont typeface="Wingdings" panose="05000000000000000000" pitchFamily="2" charset="2"/>
              <a:buChar char="Ø"/>
            </a:pPr>
            <a:endParaRPr lang="en-US" dirty="0"/>
          </a:p>
          <a:p>
            <a:pPr marL="0" indent="0">
              <a:buNone/>
            </a:pPr>
            <a:endParaRPr lang="en-US" dirty="0"/>
          </a:p>
          <a:p>
            <a:pPr marL="0" indent="0">
              <a:buNone/>
            </a:pPr>
            <a:endParaRPr lang="en-US" dirty="0"/>
          </a:p>
          <a:p>
            <a:pPr marL="0" indent="0">
              <a:buNone/>
            </a:pPr>
            <a:endParaRPr lang="en-US" u="sng" dirty="0"/>
          </a:p>
        </p:txBody>
      </p:sp>
    </p:spTree>
    <p:extLst>
      <p:ext uri="{BB962C8B-B14F-4D97-AF65-F5344CB8AC3E}">
        <p14:creationId xmlns:p14="http://schemas.microsoft.com/office/powerpoint/2010/main" val="830397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5CBBC-DC40-E5BB-54C9-25ABEC3F79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8A68C-7297-8448-EC62-B3AAFFF79E13}"/>
              </a:ext>
            </a:extLst>
          </p:cNvPr>
          <p:cNvSpPr>
            <a:spLocks noGrp="1"/>
          </p:cNvSpPr>
          <p:nvPr>
            <p:ph type="title"/>
          </p:nvPr>
        </p:nvSpPr>
        <p:spPr>
          <a:xfrm>
            <a:off x="0" y="18255"/>
            <a:ext cx="9089136" cy="804705"/>
          </a:xfrm>
        </p:spPr>
        <p:txBody>
          <a:bodyPr/>
          <a:lstStyle/>
          <a:p>
            <a:r>
              <a:rPr lang="en-US" b="1" dirty="0">
                <a:effectLst>
                  <a:outerShdw blurRad="38100" dist="38100" dir="2700000" algn="tl">
                    <a:srgbClr val="000000">
                      <a:alpha val="43137"/>
                    </a:srgbClr>
                  </a:outerShdw>
                </a:effectLst>
              </a:rPr>
              <a:t>Peroxide-Formers</a:t>
            </a:r>
          </a:p>
        </p:txBody>
      </p:sp>
      <p:sp>
        <p:nvSpPr>
          <p:cNvPr id="3" name="Content Placeholder 2">
            <a:extLst>
              <a:ext uri="{FF2B5EF4-FFF2-40B4-BE49-F238E27FC236}">
                <a16:creationId xmlns:a16="http://schemas.microsoft.com/office/drawing/2014/main" id="{EC0748AC-F9ED-A82C-BBCB-FEE9F8E2711E}"/>
              </a:ext>
            </a:extLst>
          </p:cNvPr>
          <p:cNvSpPr>
            <a:spLocks noGrp="1"/>
          </p:cNvSpPr>
          <p:nvPr>
            <p:ph idx="1"/>
          </p:nvPr>
        </p:nvSpPr>
        <p:spPr>
          <a:xfrm>
            <a:off x="883920" y="1253331"/>
            <a:ext cx="5212080" cy="4351338"/>
          </a:xfrm>
        </p:spPr>
        <p:txBody>
          <a:bodyPr/>
          <a:lstStyle/>
          <a:p>
            <a:pPr>
              <a:buFont typeface="Wingdings" panose="05000000000000000000" pitchFamily="2" charset="2"/>
              <a:buChar char="Ø"/>
            </a:pPr>
            <a:r>
              <a:rPr lang="en-US" dirty="0"/>
              <a:t>React with atmospheric oxygen and light to undergo autoxidation or peroxidation</a:t>
            </a:r>
          </a:p>
          <a:p>
            <a:pPr>
              <a:buFont typeface="Wingdings" panose="05000000000000000000" pitchFamily="2" charset="2"/>
              <a:buChar char="Ø"/>
            </a:pPr>
            <a:r>
              <a:rPr lang="en-US" dirty="0"/>
              <a:t>Produce </a:t>
            </a:r>
            <a:r>
              <a:rPr lang="en-US" b="1" dirty="0"/>
              <a:t>explosive Organic Peroxides </a:t>
            </a:r>
            <a:r>
              <a:rPr lang="en-US" dirty="0"/>
              <a:t>that accumulate over time</a:t>
            </a:r>
          </a:p>
          <a:p>
            <a:pPr>
              <a:buFont typeface="Wingdings" panose="05000000000000000000" pitchFamily="2" charset="2"/>
              <a:buChar char="Ø"/>
            </a:pPr>
            <a:r>
              <a:rPr lang="en-US" dirty="0"/>
              <a:t>Safe use requires appropriate storage, inventory tracking, and regular testing of containers</a:t>
            </a:r>
          </a:p>
        </p:txBody>
      </p:sp>
      <p:pic>
        <p:nvPicPr>
          <p:cNvPr id="7" name="Picture 6" descr="Several bottles of liquid on a table&#10;&#10;AI-generated content may be incorrect.">
            <a:extLst>
              <a:ext uri="{FF2B5EF4-FFF2-40B4-BE49-F238E27FC236}">
                <a16:creationId xmlns:a16="http://schemas.microsoft.com/office/drawing/2014/main" id="{36CB4EC6-C26D-2405-1459-D9B4762F483F}"/>
              </a:ext>
            </a:extLst>
          </p:cNvPr>
          <p:cNvPicPr>
            <a:picLocks noChangeAspect="1"/>
          </p:cNvPicPr>
          <p:nvPr/>
        </p:nvPicPr>
        <p:blipFill>
          <a:blip r:embed="rId2"/>
          <a:stretch>
            <a:fillRect/>
          </a:stretch>
        </p:blipFill>
        <p:spPr>
          <a:xfrm>
            <a:off x="6869777" y="1253331"/>
            <a:ext cx="4118368" cy="3873840"/>
          </a:xfrm>
          <a:prstGeom prst="rect">
            <a:avLst/>
          </a:prstGeom>
        </p:spPr>
      </p:pic>
    </p:spTree>
    <p:extLst>
      <p:ext uri="{BB962C8B-B14F-4D97-AF65-F5344CB8AC3E}">
        <p14:creationId xmlns:p14="http://schemas.microsoft.com/office/powerpoint/2010/main" val="857633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F7E30-11F9-2D22-AF81-F72B91B45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B01BE-2901-BCA3-D987-563DDD5FFCAC}"/>
              </a:ext>
            </a:extLst>
          </p:cNvPr>
          <p:cNvSpPr>
            <a:spLocks noGrp="1"/>
          </p:cNvSpPr>
          <p:nvPr>
            <p:ph type="title"/>
          </p:nvPr>
        </p:nvSpPr>
        <p:spPr>
          <a:xfrm>
            <a:off x="0" y="18255"/>
            <a:ext cx="11647714" cy="765516"/>
          </a:xfrm>
        </p:spPr>
        <p:txBody>
          <a:bodyPr/>
          <a:lstStyle/>
          <a:p>
            <a:r>
              <a:rPr lang="en-US" b="1" dirty="0">
                <a:effectLst>
                  <a:outerShdw blurRad="38100" dist="38100" dir="2700000" algn="tl">
                    <a:srgbClr val="000000">
                      <a:alpha val="43137"/>
                    </a:srgbClr>
                  </a:outerShdw>
                </a:effectLst>
              </a:rPr>
              <a:t>Organic peroxides </a:t>
            </a:r>
          </a:p>
        </p:txBody>
      </p:sp>
      <p:pic>
        <p:nvPicPr>
          <p:cNvPr id="7" name="Content Placeholder 6" descr="A black background with a black square&#10;&#10;AI-generated content may be incorrect.">
            <a:extLst>
              <a:ext uri="{FF2B5EF4-FFF2-40B4-BE49-F238E27FC236}">
                <a16:creationId xmlns:a16="http://schemas.microsoft.com/office/drawing/2014/main" id="{C9BC884E-8141-B318-BD23-A59419F4F44F}"/>
              </a:ext>
            </a:extLst>
          </p:cNvPr>
          <p:cNvPicPr>
            <a:picLocks noGrp="1" noChangeAspect="1"/>
          </p:cNvPicPr>
          <p:nvPr>
            <p:ph idx="1"/>
          </p:nvPr>
        </p:nvPicPr>
        <p:blipFill>
          <a:blip r:embed="rId3"/>
          <a:stretch>
            <a:fillRect/>
          </a:stretch>
        </p:blipFill>
        <p:spPr>
          <a:xfrm>
            <a:off x="7844821" y="1253331"/>
            <a:ext cx="3463259" cy="2940503"/>
          </a:xfrm>
        </p:spPr>
      </p:pic>
      <p:sp>
        <p:nvSpPr>
          <p:cNvPr id="12" name="Content Placeholder 2">
            <a:extLst>
              <a:ext uri="{FF2B5EF4-FFF2-40B4-BE49-F238E27FC236}">
                <a16:creationId xmlns:a16="http://schemas.microsoft.com/office/drawing/2014/main" id="{D8F6F7AF-BB21-D063-BAAC-5E2004980D21}"/>
              </a:ext>
            </a:extLst>
          </p:cNvPr>
          <p:cNvSpPr txBox="1">
            <a:spLocks/>
          </p:cNvSpPr>
          <p:nvPr/>
        </p:nvSpPr>
        <p:spPr bwMode="auto">
          <a:xfrm>
            <a:off x="883920" y="1253331"/>
            <a:ext cx="6289766"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Ø"/>
            </a:pPr>
            <a:r>
              <a:rPr lang="en-US" dirty="0"/>
              <a:t>Contain a (R−O−O−R′) Peroxide Functional Group.</a:t>
            </a:r>
          </a:p>
          <a:p>
            <a:pPr>
              <a:buFont typeface="Wingdings" panose="05000000000000000000" pitchFamily="2" charset="2"/>
              <a:buChar char="Ø"/>
            </a:pPr>
            <a:r>
              <a:rPr lang="en-US" dirty="0"/>
              <a:t>If R’ is Hydrogen, the compound is called a Hydroperoxide.</a:t>
            </a:r>
          </a:p>
          <a:p>
            <a:pPr>
              <a:buFont typeface="Wingdings" panose="05000000000000000000" pitchFamily="2" charset="2"/>
              <a:buChar char="Ø"/>
            </a:pPr>
            <a:r>
              <a:rPr lang="en-US" dirty="0"/>
              <a:t>The O-O bond easily breaks, producing free radicals.</a:t>
            </a:r>
          </a:p>
          <a:p>
            <a:pPr>
              <a:buFont typeface="Wingdings" panose="05000000000000000000" pitchFamily="2" charset="2"/>
              <a:buChar char="Ø"/>
            </a:pPr>
            <a:r>
              <a:rPr lang="en-US" dirty="0"/>
              <a:t>When concentrated, can self oxidize</a:t>
            </a:r>
          </a:p>
          <a:p>
            <a:pPr>
              <a:buFont typeface="Wingdings" panose="05000000000000000000" pitchFamily="2" charset="2"/>
              <a:buChar char="Ø"/>
            </a:pPr>
            <a:r>
              <a:rPr lang="en-US" b="1" dirty="0"/>
              <a:t>Potential for Explosive Decomposition</a:t>
            </a:r>
          </a:p>
        </p:txBody>
      </p:sp>
    </p:spTree>
    <p:extLst>
      <p:ext uri="{BB962C8B-B14F-4D97-AF65-F5344CB8AC3E}">
        <p14:creationId xmlns:p14="http://schemas.microsoft.com/office/powerpoint/2010/main" val="3850818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0B826-58E6-F74C-1966-3DA480134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E3CDD-D8E2-D1CF-7C14-ADD3EEB7B3E9}"/>
              </a:ext>
            </a:extLst>
          </p:cNvPr>
          <p:cNvSpPr>
            <a:spLocks noGrp="1"/>
          </p:cNvSpPr>
          <p:nvPr>
            <p:ph type="title"/>
          </p:nvPr>
        </p:nvSpPr>
        <p:spPr>
          <a:xfrm>
            <a:off x="0" y="18255"/>
            <a:ext cx="11647714" cy="1153814"/>
          </a:xfrm>
        </p:spPr>
        <p:txBody>
          <a:bodyPr/>
          <a:lstStyle/>
          <a:p>
            <a:r>
              <a:rPr lang="en-US" b="1" dirty="0">
                <a:effectLst>
                  <a:outerShdw blurRad="38100" dist="38100" dir="2700000" algn="tl">
                    <a:srgbClr val="000000">
                      <a:alpha val="43137"/>
                    </a:srgbClr>
                  </a:outerShdw>
                </a:effectLst>
              </a:rPr>
              <a:t>How do peroxides form? (Diethyl ether example)</a:t>
            </a:r>
          </a:p>
        </p:txBody>
      </p:sp>
      <p:pic>
        <p:nvPicPr>
          <p:cNvPr id="5" name="Content Placeholder 4" descr="A diagram of a formation of peroxide&#10;&#10;AI-generated content may be incorrect.">
            <a:extLst>
              <a:ext uri="{FF2B5EF4-FFF2-40B4-BE49-F238E27FC236}">
                <a16:creationId xmlns:a16="http://schemas.microsoft.com/office/drawing/2014/main" id="{642FE9EF-5987-9225-D7B5-5BB1539AA2E6}"/>
              </a:ext>
            </a:extLst>
          </p:cNvPr>
          <p:cNvPicPr>
            <a:picLocks noGrp="1" noChangeAspect="1"/>
          </p:cNvPicPr>
          <p:nvPr>
            <p:ph idx="1"/>
          </p:nvPr>
        </p:nvPicPr>
        <p:blipFill>
          <a:blip r:embed="rId3"/>
          <a:stretch>
            <a:fillRect/>
          </a:stretch>
        </p:blipFill>
        <p:spPr>
          <a:xfrm>
            <a:off x="78157" y="1253330"/>
            <a:ext cx="6477079" cy="3574701"/>
          </a:xfrm>
        </p:spPr>
      </p:pic>
      <p:sp>
        <p:nvSpPr>
          <p:cNvPr id="6" name="Content Placeholder 2">
            <a:extLst>
              <a:ext uri="{FF2B5EF4-FFF2-40B4-BE49-F238E27FC236}">
                <a16:creationId xmlns:a16="http://schemas.microsoft.com/office/drawing/2014/main" id="{5D5624CF-9A6B-8FAC-1C89-96E66B36265B}"/>
              </a:ext>
            </a:extLst>
          </p:cNvPr>
          <p:cNvSpPr txBox="1">
            <a:spLocks/>
          </p:cNvSpPr>
          <p:nvPr/>
        </p:nvSpPr>
        <p:spPr bwMode="auto">
          <a:xfrm>
            <a:off x="6555236" y="1253330"/>
            <a:ext cx="5212080" cy="467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sz="2200" dirty="0"/>
              <a:t>Oxygen reacts with ether, removing a hydrogen to form a  hydroperoxyl radical (aka hydrogen superoxide, which goes on to react further)</a:t>
            </a:r>
          </a:p>
          <a:p>
            <a:pPr marL="457200" indent="-457200">
              <a:buFont typeface="+mj-lt"/>
              <a:buAutoNum type="arabicPeriod"/>
            </a:pPr>
            <a:r>
              <a:rPr lang="en-US" sz="2200" dirty="0"/>
              <a:t>Ether radical reacts with more oxygen, forming a peroxyl radical that can abstract a hydrogen from another ether molecule.</a:t>
            </a:r>
          </a:p>
          <a:p>
            <a:pPr marL="457200" indent="-457200">
              <a:buFont typeface="+mj-lt"/>
              <a:buAutoNum type="arabicPeriod"/>
            </a:pPr>
            <a:r>
              <a:rPr lang="en-US" sz="2200" dirty="0"/>
              <a:t>Products are Diethyl Ether Hydroperoxide, as well as the Hydrogen Superoxide and Diethyl Ether with a radical that can both further react.</a:t>
            </a:r>
          </a:p>
          <a:p>
            <a:pPr marL="457200" indent="-457200">
              <a:buFont typeface="+mj-lt"/>
              <a:buAutoNum type="arabicPeriod"/>
            </a:pPr>
            <a:endParaRPr lang="en-US" dirty="0"/>
          </a:p>
        </p:txBody>
      </p:sp>
      <p:sp>
        <p:nvSpPr>
          <p:cNvPr id="8" name="TextBox 7">
            <a:extLst>
              <a:ext uri="{FF2B5EF4-FFF2-40B4-BE49-F238E27FC236}">
                <a16:creationId xmlns:a16="http://schemas.microsoft.com/office/drawing/2014/main" id="{26BBB248-2D5C-E9AD-0C6B-ACF94D07E4BF}"/>
              </a:ext>
            </a:extLst>
          </p:cNvPr>
          <p:cNvSpPr txBox="1"/>
          <p:nvPr/>
        </p:nvSpPr>
        <p:spPr>
          <a:xfrm>
            <a:off x="1048366" y="2414016"/>
            <a:ext cx="463588" cy="523220"/>
          </a:xfrm>
          <a:prstGeom prst="rect">
            <a:avLst/>
          </a:prstGeom>
          <a:noFill/>
        </p:spPr>
        <p:txBody>
          <a:bodyPr wrap="none" rtlCol="0">
            <a:spAutoFit/>
          </a:bodyPr>
          <a:lstStyle/>
          <a:p>
            <a:r>
              <a:rPr lang="en-US" sz="2800" b="1" dirty="0"/>
              <a:t>1.</a:t>
            </a:r>
          </a:p>
        </p:txBody>
      </p:sp>
      <p:sp>
        <p:nvSpPr>
          <p:cNvPr id="9" name="TextBox 8">
            <a:extLst>
              <a:ext uri="{FF2B5EF4-FFF2-40B4-BE49-F238E27FC236}">
                <a16:creationId xmlns:a16="http://schemas.microsoft.com/office/drawing/2014/main" id="{A49E603E-D070-9FAC-9407-4FA81BB8161B}"/>
              </a:ext>
            </a:extLst>
          </p:cNvPr>
          <p:cNvSpPr txBox="1"/>
          <p:nvPr/>
        </p:nvSpPr>
        <p:spPr>
          <a:xfrm>
            <a:off x="2626329" y="2414016"/>
            <a:ext cx="463588" cy="523220"/>
          </a:xfrm>
          <a:prstGeom prst="rect">
            <a:avLst/>
          </a:prstGeom>
          <a:noFill/>
        </p:spPr>
        <p:txBody>
          <a:bodyPr wrap="none" rtlCol="0">
            <a:spAutoFit/>
          </a:bodyPr>
          <a:lstStyle/>
          <a:p>
            <a:r>
              <a:rPr lang="en-US" sz="2800" b="1" dirty="0"/>
              <a:t>2.</a:t>
            </a:r>
          </a:p>
        </p:txBody>
      </p:sp>
      <p:sp>
        <p:nvSpPr>
          <p:cNvPr id="10" name="TextBox 9">
            <a:extLst>
              <a:ext uri="{FF2B5EF4-FFF2-40B4-BE49-F238E27FC236}">
                <a16:creationId xmlns:a16="http://schemas.microsoft.com/office/drawing/2014/main" id="{BB644221-7F24-669C-B212-0207A330271C}"/>
              </a:ext>
            </a:extLst>
          </p:cNvPr>
          <p:cNvSpPr txBox="1"/>
          <p:nvPr/>
        </p:nvSpPr>
        <p:spPr>
          <a:xfrm>
            <a:off x="4977273" y="2410450"/>
            <a:ext cx="463588" cy="523220"/>
          </a:xfrm>
          <a:prstGeom prst="rect">
            <a:avLst/>
          </a:prstGeom>
          <a:noFill/>
        </p:spPr>
        <p:txBody>
          <a:bodyPr wrap="none" rtlCol="0">
            <a:spAutoFit/>
          </a:bodyPr>
          <a:lstStyle/>
          <a:p>
            <a:r>
              <a:rPr lang="en-US" sz="2800" b="1" dirty="0"/>
              <a:t>3.</a:t>
            </a:r>
          </a:p>
        </p:txBody>
      </p:sp>
      <p:sp>
        <p:nvSpPr>
          <p:cNvPr id="11" name="TextBox 10">
            <a:extLst>
              <a:ext uri="{FF2B5EF4-FFF2-40B4-BE49-F238E27FC236}">
                <a16:creationId xmlns:a16="http://schemas.microsoft.com/office/drawing/2014/main" id="{1D46B916-1094-E0C6-F123-3F9CE3C75C19}"/>
              </a:ext>
            </a:extLst>
          </p:cNvPr>
          <p:cNvSpPr txBox="1"/>
          <p:nvPr/>
        </p:nvSpPr>
        <p:spPr>
          <a:xfrm>
            <a:off x="867436" y="4386072"/>
            <a:ext cx="4898520" cy="523220"/>
          </a:xfrm>
          <a:prstGeom prst="rect">
            <a:avLst/>
          </a:prstGeom>
          <a:noFill/>
        </p:spPr>
        <p:txBody>
          <a:bodyPr wrap="none" rtlCol="0">
            <a:spAutoFit/>
          </a:bodyPr>
          <a:lstStyle/>
          <a:p>
            <a:r>
              <a:rPr lang="en-US" sz="2800" b="1" dirty="0"/>
              <a:t>Continues in a Chain Reaction…</a:t>
            </a:r>
          </a:p>
        </p:txBody>
      </p:sp>
    </p:spTree>
    <p:extLst>
      <p:ext uri="{BB962C8B-B14F-4D97-AF65-F5344CB8AC3E}">
        <p14:creationId xmlns:p14="http://schemas.microsoft.com/office/powerpoint/2010/main" val="3051814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AECC6-6562-7C0A-BE57-1DCA06D5FF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5A07A-0B08-7ED4-B159-AE9C513EF32E}"/>
              </a:ext>
            </a:extLst>
          </p:cNvPr>
          <p:cNvSpPr>
            <a:spLocks noGrp="1"/>
          </p:cNvSpPr>
          <p:nvPr>
            <p:ph type="title"/>
          </p:nvPr>
        </p:nvSpPr>
        <p:spPr>
          <a:xfrm>
            <a:off x="0" y="18255"/>
            <a:ext cx="11045952" cy="804705"/>
          </a:xfrm>
        </p:spPr>
        <p:txBody>
          <a:bodyPr/>
          <a:lstStyle/>
          <a:p>
            <a:r>
              <a:rPr lang="en-US" b="1" dirty="0">
                <a:effectLst>
                  <a:outerShdw blurRad="38100" dist="38100" dir="2700000" algn="tl">
                    <a:srgbClr val="000000">
                      <a:alpha val="43137"/>
                    </a:srgbClr>
                  </a:outerShdw>
                </a:effectLst>
              </a:rPr>
              <a:t>Classes of Peroxide-Forming Chemicals</a:t>
            </a:r>
          </a:p>
        </p:txBody>
      </p:sp>
      <p:sp>
        <p:nvSpPr>
          <p:cNvPr id="3" name="Content Placeholder 2">
            <a:extLst>
              <a:ext uri="{FF2B5EF4-FFF2-40B4-BE49-F238E27FC236}">
                <a16:creationId xmlns:a16="http://schemas.microsoft.com/office/drawing/2014/main" id="{3B9C2C14-54EE-9038-9A42-D8B891B9437C}"/>
              </a:ext>
            </a:extLst>
          </p:cNvPr>
          <p:cNvSpPr>
            <a:spLocks noGrp="1"/>
          </p:cNvSpPr>
          <p:nvPr>
            <p:ph idx="1"/>
          </p:nvPr>
        </p:nvSpPr>
        <p:spPr>
          <a:xfrm>
            <a:off x="883920" y="1057388"/>
            <a:ext cx="9794966" cy="4351338"/>
          </a:xfrm>
        </p:spPr>
        <p:txBody>
          <a:bodyPr/>
          <a:lstStyle/>
          <a:p>
            <a:pPr marL="0" indent="0">
              <a:buNone/>
            </a:pPr>
            <a:r>
              <a:rPr lang="en-US" b="1" dirty="0"/>
              <a:t>Grouped into 4 Classes based on mechanism or potential to form Organic Peroxides:</a:t>
            </a:r>
          </a:p>
          <a:p>
            <a:r>
              <a:rPr lang="en-US" b="1" dirty="0"/>
              <a:t>Class A</a:t>
            </a:r>
            <a:r>
              <a:rPr lang="en-US" dirty="0"/>
              <a:t> – Form explosive levels of peroxides without concentration.</a:t>
            </a:r>
          </a:p>
          <a:p>
            <a:r>
              <a:rPr lang="en-US" b="1" dirty="0"/>
              <a:t>Class B</a:t>
            </a:r>
            <a:r>
              <a:rPr lang="en-US" dirty="0"/>
              <a:t> - Form explosive levels of peroxides when distilled, evaporated or otherwise concentrated.</a:t>
            </a:r>
          </a:p>
          <a:p>
            <a:r>
              <a:rPr lang="en-US" b="1" dirty="0"/>
              <a:t>Class C</a:t>
            </a:r>
            <a:r>
              <a:rPr lang="en-US" dirty="0"/>
              <a:t> – Violently auto-polymerize after internal peroxide accumulation from auto-oxidation.   </a:t>
            </a:r>
          </a:p>
          <a:p>
            <a:r>
              <a:rPr lang="en-US" b="1" dirty="0"/>
              <a:t>Class D</a:t>
            </a:r>
            <a:r>
              <a:rPr lang="en-US" dirty="0"/>
              <a:t> - May form peroxides but cannot be clearly categorized in Class A, B, or C.</a:t>
            </a:r>
          </a:p>
          <a:p>
            <a:pPr marL="0" indent="0">
              <a:buNone/>
            </a:pPr>
            <a:endParaRPr lang="en-US" dirty="0"/>
          </a:p>
        </p:txBody>
      </p:sp>
    </p:spTree>
    <p:extLst>
      <p:ext uri="{BB962C8B-B14F-4D97-AF65-F5344CB8AC3E}">
        <p14:creationId xmlns:p14="http://schemas.microsoft.com/office/powerpoint/2010/main" val="1023882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B698B-C0D6-8335-0230-8DDB31ED5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5229C-2A00-4F03-C96E-517EDBAFDB0B}"/>
              </a:ext>
            </a:extLst>
          </p:cNvPr>
          <p:cNvSpPr>
            <a:spLocks noGrp="1"/>
          </p:cNvSpPr>
          <p:nvPr>
            <p:ph type="title"/>
          </p:nvPr>
        </p:nvSpPr>
        <p:spPr>
          <a:xfrm>
            <a:off x="0" y="18255"/>
            <a:ext cx="11045952" cy="804705"/>
          </a:xfrm>
        </p:spPr>
        <p:txBody>
          <a:bodyPr/>
          <a:lstStyle/>
          <a:p>
            <a:r>
              <a:rPr lang="en-US" b="1" dirty="0">
                <a:effectLst>
                  <a:outerShdw blurRad="38100" dist="38100" dir="2700000" algn="tl">
                    <a:srgbClr val="000000">
                      <a:alpha val="43137"/>
                    </a:srgbClr>
                  </a:outerShdw>
                </a:effectLst>
              </a:rPr>
              <a:t>Peroxide formers - Class a</a:t>
            </a:r>
          </a:p>
        </p:txBody>
      </p:sp>
      <p:sp>
        <p:nvSpPr>
          <p:cNvPr id="3" name="Content Placeholder 2">
            <a:extLst>
              <a:ext uri="{FF2B5EF4-FFF2-40B4-BE49-F238E27FC236}">
                <a16:creationId xmlns:a16="http://schemas.microsoft.com/office/drawing/2014/main" id="{62CCED63-C32B-9D71-A2E3-D22611D17300}"/>
              </a:ext>
            </a:extLst>
          </p:cNvPr>
          <p:cNvSpPr>
            <a:spLocks noGrp="1"/>
          </p:cNvSpPr>
          <p:nvPr>
            <p:ph idx="1"/>
          </p:nvPr>
        </p:nvSpPr>
        <p:spPr>
          <a:xfrm>
            <a:off x="701039" y="839372"/>
            <a:ext cx="8260081" cy="5058508"/>
          </a:xfrm>
        </p:spPr>
        <p:txBody>
          <a:bodyPr/>
          <a:lstStyle/>
          <a:p>
            <a:pPr>
              <a:buFont typeface="Wingdings" panose="05000000000000000000" pitchFamily="2" charset="2"/>
              <a:buChar char="Ø"/>
            </a:pPr>
            <a:r>
              <a:rPr lang="en-US" b="1" dirty="0"/>
              <a:t>Moste Severe Peroxide Hazard</a:t>
            </a:r>
          </a:p>
          <a:p>
            <a:pPr>
              <a:buFont typeface="Wingdings" panose="05000000000000000000" pitchFamily="2" charset="2"/>
              <a:buChar char="Ø"/>
            </a:pPr>
            <a:r>
              <a:rPr lang="en-US" dirty="0"/>
              <a:t>Form explosive levels of peroxides without concentration</a:t>
            </a:r>
          </a:p>
          <a:p>
            <a:pPr>
              <a:buFont typeface="Wingdings" panose="05000000000000000000" pitchFamily="2" charset="2"/>
              <a:buChar char="Ø"/>
            </a:pPr>
            <a:r>
              <a:rPr lang="en-US" dirty="0"/>
              <a:t>Substitute other solvents whenever possible!</a:t>
            </a:r>
          </a:p>
          <a:p>
            <a:pPr marL="914400" lvl="2" indent="0">
              <a:buNone/>
            </a:pPr>
            <a:r>
              <a:rPr lang="en-US" b="1" dirty="0"/>
              <a:t>Isopropyl Ether</a:t>
            </a:r>
          </a:p>
          <a:p>
            <a:pPr marL="914400" lvl="2" indent="0">
              <a:buNone/>
            </a:pPr>
            <a:r>
              <a:rPr lang="en-US" dirty="0"/>
              <a:t>Butadiene (liquid monomer)</a:t>
            </a:r>
          </a:p>
          <a:p>
            <a:pPr marL="914400" lvl="2" indent="0">
              <a:buNone/>
            </a:pPr>
            <a:r>
              <a:rPr lang="en-US" dirty="0"/>
              <a:t>Chloroprene (liquid monomer)</a:t>
            </a:r>
          </a:p>
          <a:p>
            <a:pPr marL="914400" lvl="2" indent="0">
              <a:buNone/>
            </a:pPr>
            <a:r>
              <a:rPr lang="en-US" dirty="0"/>
              <a:t>Divinylacetylene</a:t>
            </a:r>
          </a:p>
          <a:p>
            <a:pPr marL="914400" lvl="2" indent="0">
              <a:buNone/>
            </a:pPr>
            <a:r>
              <a:rPr lang="en-US" dirty="0"/>
              <a:t>Divinyl ether</a:t>
            </a:r>
          </a:p>
          <a:p>
            <a:pPr marL="914400" lvl="2" indent="0">
              <a:buNone/>
            </a:pPr>
            <a:r>
              <a:rPr lang="en-US" dirty="0"/>
              <a:t>Tetrafluoroethylene</a:t>
            </a:r>
          </a:p>
          <a:p>
            <a:pPr marL="914400" lvl="2" indent="0">
              <a:buNone/>
            </a:pPr>
            <a:r>
              <a:rPr lang="en-US" dirty="0"/>
              <a:t>Vinylidene Chloride</a:t>
            </a:r>
          </a:p>
          <a:p>
            <a:pPr marL="0" indent="0">
              <a:buNone/>
            </a:pPr>
            <a:r>
              <a:rPr lang="en-US" b="1" dirty="0"/>
              <a:t>Test or dispose within 3 months of purchase.  Dispose of unopened containers after 12 months.</a:t>
            </a:r>
          </a:p>
        </p:txBody>
      </p:sp>
      <p:pic>
        <p:nvPicPr>
          <p:cNvPr id="5" name="Picture 4" descr="A bottle with a label on it&#10;&#10;AI-generated content may be incorrect.">
            <a:extLst>
              <a:ext uri="{FF2B5EF4-FFF2-40B4-BE49-F238E27FC236}">
                <a16:creationId xmlns:a16="http://schemas.microsoft.com/office/drawing/2014/main" id="{8275A303-7FCF-B045-D4AD-BB1B0776F575}"/>
              </a:ext>
            </a:extLst>
          </p:cNvPr>
          <p:cNvPicPr>
            <a:picLocks noChangeAspect="1"/>
          </p:cNvPicPr>
          <p:nvPr/>
        </p:nvPicPr>
        <p:blipFill>
          <a:blip r:embed="rId2"/>
          <a:stretch>
            <a:fillRect/>
          </a:stretch>
        </p:blipFill>
        <p:spPr>
          <a:xfrm>
            <a:off x="9280497" y="1125315"/>
            <a:ext cx="2129473" cy="4351338"/>
          </a:xfrm>
          <a:prstGeom prst="rect">
            <a:avLst/>
          </a:prstGeom>
        </p:spPr>
      </p:pic>
    </p:spTree>
    <p:extLst>
      <p:ext uri="{BB962C8B-B14F-4D97-AF65-F5344CB8AC3E}">
        <p14:creationId xmlns:p14="http://schemas.microsoft.com/office/powerpoint/2010/main" val="695589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BF8DB-7592-DFF5-8F3D-2A65D32E4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F3DC6-2BDE-E50F-4DD9-38C3AB5CC48E}"/>
              </a:ext>
            </a:extLst>
          </p:cNvPr>
          <p:cNvSpPr>
            <a:spLocks noGrp="1"/>
          </p:cNvSpPr>
          <p:nvPr>
            <p:ph type="title"/>
          </p:nvPr>
        </p:nvSpPr>
        <p:spPr>
          <a:xfrm>
            <a:off x="0" y="18255"/>
            <a:ext cx="11045952" cy="804705"/>
          </a:xfrm>
        </p:spPr>
        <p:txBody>
          <a:bodyPr/>
          <a:lstStyle/>
          <a:p>
            <a:r>
              <a:rPr lang="en-US" b="1" dirty="0">
                <a:effectLst>
                  <a:outerShdw blurRad="38100" dist="38100" dir="2700000" algn="tl">
                    <a:srgbClr val="000000">
                      <a:alpha val="43137"/>
                    </a:srgbClr>
                  </a:outerShdw>
                </a:effectLst>
              </a:rPr>
              <a:t>Peroxide formers - Class B</a:t>
            </a:r>
          </a:p>
        </p:txBody>
      </p:sp>
      <p:sp>
        <p:nvSpPr>
          <p:cNvPr id="3" name="Content Placeholder 2">
            <a:extLst>
              <a:ext uri="{FF2B5EF4-FFF2-40B4-BE49-F238E27FC236}">
                <a16:creationId xmlns:a16="http://schemas.microsoft.com/office/drawing/2014/main" id="{1ED4E9BB-7509-1848-5FAD-376A76542B62}"/>
              </a:ext>
            </a:extLst>
          </p:cNvPr>
          <p:cNvSpPr>
            <a:spLocks noGrp="1"/>
          </p:cNvSpPr>
          <p:nvPr>
            <p:ph idx="1"/>
          </p:nvPr>
        </p:nvSpPr>
        <p:spPr>
          <a:xfrm>
            <a:off x="646175" y="963050"/>
            <a:ext cx="6669025" cy="4980550"/>
          </a:xfrm>
        </p:spPr>
        <p:txBody>
          <a:bodyPr/>
          <a:lstStyle/>
          <a:p>
            <a:pPr>
              <a:buFont typeface="Wingdings" panose="05000000000000000000" pitchFamily="2" charset="2"/>
              <a:buChar char="Ø"/>
            </a:pPr>
            <a:r>
              <a:rPr lang="en-US" dirty="0"/>
              <a:t>Includes many common lab solvents</a:t>
            </a:r>
          </a:p>
          <a:p>
            <a:pPr lvl="1"/>
            <a:r>
              <a:rPr lang="en-US" dirty="0"/>
              <a:t>Tetrahydrofuran (THF)</a:t>
            </a:r>
          </a:p>
          <a:p>
            <a:pPr lvl="1"/>
            <a:r>
              <a:rPr lang="en-US" dirty="0"/>
              <a:t>Several Ethers</a:t>
            </a:r>
          </a:p>
          <a:p>
            <a:pPr lvl="1"/>
            <a:r>
              <a:rPr lang="en-US" dirty="0"/>
              <a:t>2-Butanol</a:t>
            </a:r>
          </a:p>
          <a:p>
            <a:pPr lvl="1"/>
            <a:r>
              <a:rPr lang="en-US" dirty="0"/>
              <a:t>Isopropanol</a:t>
            </a:r>
          </a:p>
          <a:p>
            <a:pPr>
              <a:buFont typeface="Wingdings" panose="05000000000000000000" pitchFamily="2" charset="2"/>
              <a:buChar char="Ø"/>
            </a:pPr>
            <a:r>
              <a:rPr lang="en-US" b="1" dirty="0"/>
              <a:t>Evaporation or Distillation increase Peroxide concentration.</a:t>
            </a:r>
          </a:p>
          <a:p>
            <a:pPr>
              <a:buFont typeface="Wingdings" panose="05000000000000000000" pitchFamily="2" charset="2"/>
              <a:buChar char="Ø"/>
            </a:pPr>
            <a:r>
              <a:rPr lang="en-US" dirty="0"/>
              <a:t>Test every 6 months and prior to use. Do not concentrate if peroxides are present.</a:t>
            </a:r>
          </a:p>
          <a:p>
            <a:pPr>
              <a:buFont typeface="Wingdings" panose="05000000000000000000" pitchFamily="2" charset="2"/>
              <a:buChar char="Ø"/>
            </a:pPr>
            <a:r>
              <a:rPr lang="en-US" dirty="0"/>
              <a:t>Manage secondary containers as well, such as HPLC bottles.</a:t>
            </a:r>
          </a:p>
          <a:p>
            <a:pPr marL="0" indent="0">
              <a:buNone/>
            </a:pPr>
            <a:r>
              <a:rPr lang="en-US" b="1" dirty="0"/>
              <a:t>Dispose if Peroxides &gt;10ppm.  Dispose of unopened containers after 18 months.</a:t>
            </a:r>
          </a:p>
        </p:txBody>
      </p:sp>
      <p:pic>
        <p:nvPicPr>
          <p:cNvPr id="5" name="Picture 4" descr="Close-up of several bottles&#10;&#10;AI-generated content may be incorrect.">
            <a:extLst>
              <a:ext uri="{FF2B5EF4-FFF2-40B4-BE49-F238E27FC236}">
                <a16:creationId xmlns:a16="http://schemas.microsoft.com/office/drawing/2014/main" id="{EB7CB91F-E5C8-B0DC-BE0A-3B23364CFBA3}"/>
              </a:ext>
            </a:extLst>
          </p:cNvPr>
          <p:cNvPicPr>
            <a:picLocks noChangeAspect="1"/>
          </p:cNvPicPr>
          <p:nvPr/>
        </p:nvPicPr>
        <p:blipFill>
          <a:blip r:embed="rId2"/>
          <a:stretch>
            <a:fillRect/>
          </a:stretch>
        </p:blipFill>
        <p:spPr>
          <a:xfrm>
            <a:off x="7402286" y="3311935"/>
            <a:ext cx="4045999" cy="2292733"/>
          </a:xfrm>
          <a:prstGeom prst="rect">
            <a:avLst/>
          </a:prstGeom>
        </p:spPr>
      </p:pic>
      <p:pic>
        <p:nvPicPr>
          <p:cNvPr id="10" name="Picture 9" descr="Several glass bottles on a table&#10;&#10;AI-generated content may be incorrect.">
            <a:extLst>
              <a:ext uri="{FF2B5EF4-FFF2-40B4-BE49-F238E27FC236}">
                <a16:creationId xmlns:a16="http://schemas.microsoft.com/office/drawing/2014/main" id="{06E52C24-3C90-0261-4FB0-4C017931A398}"/>
              </a:ext>
            </a:extLst>
          </p:cNvPr>
          <p:cNvPicPr>
            <a:picLocks noChangeAspect="1"/>
          </p:cNvPicPr>
          <p:nvPr/>
        </p:nvPicPr>
        <p:blipFill>
          <a:blip r:embed="rId3"/>
          <a:stretch>
            <a:fillRect/>
          </a:stretch>
        </p:blipFill>
        <p:spPr>
          <a:xfrm>
            <a:off x="7402286" y="579005"/>
            <a:ext cx="4045999" cy="2559714"/>
          </a:xfrm>
          <a:prstGeom prst="rect">
            <a:avLst/>
          </a:prstGeom>
        </p:spPr>
      </p:pic>
    </p:spTree>
    <p:extLst>
      <p:ext uri="{BB962C8B-B14F-4D97-AF65-F5344CB8AC3E}">
        <p14:creationId xmlns:p14="http://schemas.microsoft.com/office/powerpoint/2010/main" val="1522784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15DAB-0D00-B651-13B7-72E68FE3F1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93EBA-DF55-C65D-0AE7-A1800E316D80}"/>
              </a:ext>
            </a:extLst>
          </p:cNvPr>
          <p:cNvSpPr>
            <a:spLocks noGrp="1"/>
          </p:cNvSpPr>
          <p:nvPr>
            <p:ph type="title"/>
          </p:nvPr>
        </p:nvSpPr>
        <p:spPr>
          <a:xfrm>
            <a:off x="0" y="18255"/>
            <a:ext cx="11045952" cy="804705"/>
          </a:xfrm>
        </p:spPr>
        <p:txBody>
          <a:bodyPr/>
          <a:lstStyle/>
          <a:p>
            <a:r>
              <a:rPr lang="en-US" b="1" dirty="0">
                <a:effectLst>
                  <a:outerShdw blurRad="38100" dist="38100" dir="2700000" algn="tl">
                    <a:srgbClr val="000000">
                      <a:alpha val="43137"/>
                    </a:srgbClr>
                  </a:outerShdw>
                </a:effectLst>
              </a:rPr>
              <a:t>Peroxide formers - Class C</a:t>
            </a:r>
          </a:p>
        </p:txBody>
      </p:sp>
      <p:sp>
        <p:nvSpPr>
          <p:cNvPr id="3" name="Content Placeholder 2">
            <a:extLst>
              <a:ext uri="{FF2B5EF4-FFF2-40B4-BE49-F238E27FC236}">
                <a16:creationId xmlns:a16="http://schemas.microsoft.com/office/drawing/2014/main" id="{54A76D2F-54A7-C896-7051-5091AA831AB9}"/>
              </a:ext>
            </a:extLst>
          </p:cNvPr>
          <p:cNvSpPr>
            <a:spLocks noGrp="1"/>
          </p:cNvSpPr>
          <p:nvPr>
            <p:ph idx="1"/>
          </p:nvPr>
        </p:nvSpPr>
        <p:spPr>
          <a:xfrm>
            <a:off x="765046" y="1024730"/>
            <a:ext cx="9851137" cy="4717701"/>
          </a:xfrm>
        </p:spPr>
        <p:txBody>
          <a:bodyPr/>
          <a:lstStyle/>
          <a:p>
            <a:pPr>
              <a:buFont typeface="Wingdings" panose="05000000000000000000" pitchFamily="2" charset="2"/>
              <a:buChar char="Ø"/>
            </a:pPr>
            <a:r>
              <a:rPr lang="en-US" dirty="0"/>
              <a:t>Auto-peroxidation results in sudden, energetic polymerization</a:t>
            </a:r>
          </a:p>
          <a:p>
            <a:pPr>
              <a:buFont typeface="Wingdings" panose="05000000000000000000" pitchFamily="2" charset="2"/>
              <a:buChar char="Ø"/>
            </a:pPr>
            <a:r>
              <a:rPr lang="en-US" dirty="0"/>
              <a:t>Especially dangerous when uninhibited—store only in the stabilized form.</a:t>
            </a:r>
          </a:p>
          <a:p>
            <a:pPr marL="0" indent="0">
              <a:buNone/>
            </a:pPr>
            <a:r>
              <a:rPr lang="en-US" dirty="0"/>
              <a:t>Examples:</a:t>
            </a:r>
          </a:p>
          <a:p>
            <a:pPr lvl="1"/>
            <a:r>
              <a:rPr lang="en-US" dirty="0"/>
              <a:t>Chlorotrifluoroethylene</a:t>
            </a:r>
          </a:p>
          <a:p>
            <a:pPr lvl="1"/>
            <a:r>
              <a:rPr lang="en-US" dirty="0" err="1"/>
              <a:t>Chlorobutadiene</a:t>
            </a:r>
            <a:endParaRPr lang="en-US" dirty="0"/>
          </a:p>
          <a:p>
            <a:pPr lvl="1"/>
            <a:r>
              <a:rPr lang="en-US" dirty="0"/>
              <a:t>Styrene</a:t>
            </a:r>
          </a:p>
          <a:p>
            <a:pPr lvl="1"/>
            <a:r>
              <a:rPr lang="en-US" dirty="0"/>
              <a:t>Vinyl Compounds</a:t>
            </a:r>
          </a:p>
          <a:p>
            <a:pPr marL="0" indent="0">
              <a:buNone/>
            </a:pPr>
            <a:endParaRPr lang="en-US" b="1" dirty="0"/>
          </a:p>
          <a:p>
            <a:pPr marL="0" indent="0">
              <a:buNone/>
            </a:pPr>
            <a:r>
              <a:rPr lang="en-US" b="1" dirty="0"/>
              <a:t>Dispose if Peroxides &gt;10ppm.  Dispose of unopened containers after 18 months.</a:t>
            </a:r>
          </a:p>
          <a:p>
            <a:pPr marL="0" indent="0">
              <a:buNone/>
            </a:pPr>
            <a:r>
              <a:rPr lang="en-US" b="1" dirty="0"/>
              <a:t>Uninhibited:  Dispose after 24 hours.</a:t>
            </a:r>
          </a:p>
        </p:txBody>
      </p:sp>
    </p:spTree>
    <p:extLst>
      <p:ext uri="{BB962C8B-B14F-4D97-AF65-F5344CB8AC3E}">
        <p14:creationId xmlns:p14="http://schemas.microsoft.com/office/powerpoint/2010/main" val="3729944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D585A-2D01-0615-D8AF-0DD79BD7D874}"/>
              </a:ext>
            </a:extLst>
          </p:cNvPr>
          <p:cNvSpPr>
            <a:spLocks noGrp="1"/>
          </p:cNvSpPr>
          <p:nvPr>
            <p:ph type="title"/>
          </p:nvPr>
        </p:nvSpPr>
        <p:spPr>
          <a:xfrm>
            <a:off x="68578" y="0"/>
            <a:ext cx="8890365" cy="1121229"/>
          </a:xfrm>
        </p:spPr>
        <p:txBody>
          <a:bodyPr/>
          <a:lstStyle/>
          <a:p>
            <a:r>
              <a:rPr lang="en-US" sz="4000" b="1" dirty="0">
                <a:effectLst>
                  <a:outerShdw blurRad="38100" dist="38100" dir="2700000" algn="tl">
                    <a:srgbClr val="000000">
                      <a:alpha val="43137"/>
                    </a:srgbClr>
                  </a:outerShdw>
                </a:effectLst>
              </a:rPr>
              <a:t>What are time Sensitive chemicals?</a:t>
            </a:r>
          </a:p>
        </p:txBody>
      </p:sp>
      <p:sp>
        <p:nvSpPr>
          <p:cNvPr id="4" name="Content Placeholder 3">
            <a:extLst>
              <a:ext uri="{FF2B5EF4-FFF2-40B4-BE49-F238E27FC236}">
                <a16:creationId xmlns:a16="http://schemas.microsoft.com/office/drawing/2014/main" id="{89A8ADCB-E9CE-8E5F-B743-6DF4EFAAD642}"/>
              </a:ext>
            </a:extLst>
          </p:cNvPr>
          <p:cNvSpPr>
            <a:spLocks noGrp="1"/>
          </p:cNvSpPr>
          <p:nvPr>
            <p:ph idx="1"/>
          </p:nvPr>
        </p:nvSpPr>
        <p:spPr>
          <a:xfrm>
            <a:off x="936172" y="1483941"/>
            <a:ext cx="10602686" cy="4801009"/>
          </a:xfrm>
        </p:spPr>
        <p:txBody>
          <a:bodyPr/>
          <a:lstStyle/>
          <a:p>
            <a:pPr marL="0" indent="0">
              <a:buNone/>
            </a:pPr>
            <a:r>
              <a:rPr lang="en-US" b="1" dirty="0"/>
              <a:t>Chemicals with the potential to develop additional hazards over time which are different from their hazards in the original formulation.</a:t>
            </a:r>
          </a:p>
          <a:p>
            <a:pPr marL="0" indent="0">
              <a:buNone/>
            </a:pPr>
            <a:endParaRPr lang="en-US" b="1" u="sng" dirty="0">
              <a:solidFill>
                <a:schemeClr val="accent2"/>
              </a:solidFill>
              <a:latin typeface="Century Gothic" panose="020B0502020202020204" pitchFamily="34" charset="0"/>
            </a:endParaRPr>
          </a:p>
          <a:p>
            <a:pPr marL="0" indent="0">
              <a:buNone/>
            </a:pPr>
            <a:r>
              <a:rPr lang="en-US" b="1" u="sng" dirty="0">
                <a:solidFill>
                  <a:schemeClr val="accent2"/>
                </a:solidFill>
                <a:latin typeface="Century Gothic" panose="020B0502020202020204" pitchFamily="34" charset="0"/>
              </a:rPr>
              <a:t>Additional Hazards</a:t>
            </a:r>
          </a:p>
          <a:p>
            <a:r>
              <a:rPr lang="en-US" dirty="0"/>
              <a:t>Become explosive </a:t>
            </a:r>
          </a:p>
          <a:p>
            <a:r>
              <a:rPr lang="en-US" dirty="0"/>
              <a:t>Form more toxic products</a:t>
            </a:r>
          </a:p>
          <a:p>
            <a:r>
              <a:rPr lang="en-US" dirty="0"/>
              <a:t>Damaged containers break or rupture, releasing toxic or corrosive contents</a:t>
            </a:r>
          </a:p>
        </p:txBody>
      </p:sp>
    </p:spTree>
    <p:extLst>
      <p:ext uri="{BB962C8B-B14F-4D97-AF65-F5344CB8AC3E}">
        <p14:creationId xmlns:p14="http://schemas.microsoft.com/office/powerpoint/2010/main" val="3067521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77FD7-9D49-2C56-16D3-7B6F8675E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6A32D-BF1F-20FC-10FE-6C6D3093DB98}"/>
              </a:ext>
            </a:extLst>
          </p:cNvPr>
          <p:cNvSpPr>
            <a:spLocks noGrp="1"/>
          </p:cNvSpPr>
          <p:nvPr>
            <p:ph type="title"/>
          </p:nvPr>
        </p:nvSpPr>
        <p:spPr>
          <a:xfrm>
            <a:off x="0" y="18255"/>
            <a:ext cx="11045952" cy="804705"/>
          </a:xfrm>
        </p:spPr>
        <p:txBody>
          <a:bodyPr/>
          <a:lstStyle/>
          <a:p>
            <a:r>
              <a:rPr lang="en-US" b="1" dirty="0">
                <a:effectLst>
                  <a:outerShdw blurRad="38100" dist="38100" dir="2700000" algn="tl">
                    <a:srgbClr val="000000">
                      <a:alpha val="43137"/>
                    </a:srgbClr>
                  </a:outerShdw>
                </a:effectLst>
              </a:rPr>
              <a:t>Peroxide formers - Class D</a:t>
            </a:r>
          </a:p>
        </p:txBody>
      </p:sp>
      <p:sp>
        <p:nvSpPr>
          <p:cNvPr id="3" name="Content Placeholder 2">
            <a:extLst>
              <a:ext uri="{FF2B5EF4-FFF2-40B4-BE49-F238E27FC236}">
                <a16:creationId xmlns:a16="http://schemas.microsoft.com/office/drawing/2014/main" id="{8A4FDA64-43C8-6826-7547-A7899E43102F}"/>
              </a:ext>
            </a:extLst>
          </p:cNvPr>
          <p:cNvSpPr>
            <a:spLocks noGrp="1"/>
          </p:cNvSpPr>
          <p:nvPr>
            <p:ph idx="1"/>
          </p:nvPr>
        </p:nvSpPr>
        <p:spPr>
          <a:xfrm>
            <a:off x="774192" y="962780"/>
            <a:ext cx="6906768" cy="4351338"/>
          </a:xfrm>
        </p:spPr>
        <p:txBody>
          <a:bodyPr/>
          <a:lstStyle/>
          <a:p>
            <a:pPr>
              <a:buFont typeface="Wingdings" panose="05000000000000000000" pitchFamily="2" charset="2"/>
              <a:buChar char="Ø"/>
            </a:pPr>
            <a:r>
              <a:rPr lang="en-US" dirty="0"/>
              <a:t>Compounds that, based on chemical structure, are predicted to form peroxides.</a:t>
            </a:r>
          </a:p>
          <a:p>
            <a:pPr>
              <a:buFont typeface="Wingdings" panose="05000000000000000000" pitchFamily="2" charset="2"/>
              <a:buChar char="Ø"/>
            </a:pPr>
            <a:r>
              <a:rPr lang="en-US" dirty="0"/>
              <a:t>No clear evidence of level of hazard</a:t>
            </a:r>
          </a:p>
          <a:p>
            <a:pPr>
              <a:buFont typeface="Wingdings" panose="05000000000000000000" pitchFamily="2" charset="2"/>
              <a:buChar char="Ø"/>
            </a:pPr>
            <a:r>
              <a:rPr lang="en-US" dirty="0"/>
              <a:t>Over 100 compounds, see full list linked on the OEHS Time-Sensitive Chemicals Webpage</a:t>
            </a:r>
          </a:p>
          <a:p>
            <a:pPr>
              <a:buFont typeface="Wingdings" panose="05000000000000000000" pitchFamily="2" charset="2"/>
              <a:buChar char="Ø"/>
            </a:pPr>
            <a:endParaRPr lang="en-US" dirty="0"/>
          </a:p>
          <a:p>
            <a:pPr marL="0" indent="0">
              <a:buNone/>
            </a:pPr>
            <a:endParaRPr lang="en-US" b="1" dirty="0"/>
          </a:p>
          <a:p>
            <a:pPr marL="0" indent="0">
              <a:buNone/>
            </a:pPr>
            <a:endParaRPr lang="en-US" b="1" dirty="0"/>
          </a:p>
          <a:p>
            <a:pPr marL="0" indent="0">
              <a:buNone/>
            </a:pPr>
            <a:r>
              <a:rPr lang="en-US" b="1" dirty="0"/>
              <a:t>Dispose if Peroxides &gt;10ppm.  Dispose of unopened containers after 18 months.</a:t>
            </a:r>
          </a:p>
        </p:txBody>
      </p:sp>
      <p:pic>
        <p:nvPicPr>
          <p:cNvPr id="5" name="Picture 4" descr="A screenshot of a computer&#10;&#10;AI-generated content may be incorrect.">
            <a:extLst>
              <a:ext uri="{FF2B5EF4-FFF2-40B4-BE49-F238E27FC236}">
                <a16:creationId xmlns:a16="http://schemas.microsoft.com/office/drawing/2014/main" id="{31C0D241-1814-0D4C-4CED-1237C9486111}"/>
              </a:ext>
            </a:extLst>
          </p:cNvPr>
          <p:cNvPicPr>
            <a:picLocks noChangeAspect="1"/>
          </p:cNvPicPr>
          <p:nvPr/>
        </p:nvPicPr>
        <p:blipFill>
          <a:blip r:embed="rId2"/>
          <a:stretch>
            <a:fillRect/>
          </a:stretch>
        </p:blipFill>
        <p:spPr>
          <a:xfrm>
            <a:off x="8301038" y="548774"/>
            <a:ext cx="2744914" cy="5179350"/>
          </a:xfrm>
          <a:prstGeom prst="rect">
            <a:avLst/>
          </a:prstGeom>
        </p:spPr>
      </p:pic>
    </p:spTree>
    <p:extLst>
      <p:ext uri="{BB962C8B-B14F-4D97-AF65-F5344CB8AC3E}">
        <p14:creationId xmlns:p14="http://schemas.microsoft.com/office/powerpoint/2010/main" val="14481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B6BB2-6219-ACD5-956A-8131AF7F0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976458-9F5F-9A60-00FC-DA4197414A05}"/>
              </a:ext>
            </a:extLst>
          </p:cNvPr>
          <p:cNvSpPr>
            <a:spLocks noGrp="1"/>
          </p:cNvSpPr>
          <p:nvPr>
            <p:ph type="title"/>
          </p:nvPr>
        </p:nvSpPr>
        <p:spPr>
          <a:xfrm>
            <a:off x="171994" y="0"/>
            <a:ext cx="9276806" cy="1128526"/>
          </a:xfrm>
        </p:spPr>
        <p:txBody>
          <a:bodyPr/>
          <a:lstStyle/>
          <a:p>
            <a:r>
              <a:rPr lang="en-US" b="1" dirty="0">
                <a:effectLst>
                  <a:outerShdw blurRad="38100" dist="38100" dir="2700000" algn="tl">
                    <a:srgbClr val="000000">
                      <a:alpha val="43137"/>
                    </a:srgbClr>
                  </a:outerShdw>
                </a:effectLst>
              </a:rPr>
              <a:t>Other time-sensitive chemicals (besides peroxide-formers)</a:t>
            </a:r>
          </a:p>
        </p:txBody>
      </p:sp>
      <p:sp>
        <p:nvSpPr>
          <p:cNvPr id="3" name="Content Placeholder 2">
            <a:extLst>
              <a:ext uri="{FF2B5EF4-FFF2-40B4-BE49-F238E27FC236}">
                <a16:creationId xmlns:a16="http://schemas.microsoft.com/office/drawing/2014/main" id="{0E87947E-5D9C-A154-F70C-D263D5C8E1F1}"/>
              </a:ext>
            </a:extLst>
          </p:cNvPr>
          <p:cNvSpPr>
            <a:spLocks noGrp="1"/>
          </p:cNvSpPr>
          <p:nvPr>
            <p:ph idx="1"/>
          </p:nvPr>
        </p:nvSpPr>
        <p:spPr>
          <a:xfrm>
            <a:off x="990900" y="1416617"/>
            <a:ext cx="8089091" cy="4351338"/>
          </a:xfrm>
        </p:spPr>
        <p:txBody>
          <a:bodyPr/>
          <a:lstStyle/>
          <a:p>
            <a:r>
              <a:rPr lang="en-US" dirty="0"/>
              <a:t>Picric Acid</a:t>
            </a:r>
          </a:p>
          <a:p>
            <a:r>
              <a:rPr lang="en-US" dirty="0"/>
              <a:t>Alkali Metals/Metal Amides</a:t>
            </a:r>
          </a:p>
          <a:p>
            <a:r>
              <a:rPr lang="en-US" dirty="0"/>
              <a:t>Anhydrous Hydrogen Halide Cylinders</a:t>
            </a:r>
          </a:p>
          <a:p>
            <a:r>
              <a:rPr lang="en-US" dirty="0"/>
              <a:t>Chloroform</a:t>
            </a:r>
          </a:p>
          <a:p>
            <a:r>
              <a:rPr lang="en-US" dirty="0"/>
              <a:t>Nitric Acid in HDPE Bottles</a:t>
            </a:r>
          </a:p>
          <a:p>
            <a:r>
              <a:rPr lang="en-US" dirty="0"/>
              <a:t>Formic Acid</a:t>
            </a:r>
          </a:p>
          <a:p>
            <a:r>
              <a:rPr lang="en-US" dirty="0"/>
              <a:t>Hydrogen Peroxide</a:t>
            </a:r>
          </a:p>
          <a:p>
            <a:pPr>
              <a:buFont typeface="Wingdings" panose="05000000000000000000" pitchFamily="2" charset="2"/>
              <a:buChar char="Ø"/>
            </a:pPr>
            <a:endParaRPr lang="en-US" dirty="0"/>
          </a:p>
          <a:p>
            <a:pPr marL="0" indent="0">
              <a:buNone/>
            </a:pPr>
            <a:endParaRPr lang="en-US" dirty="0"/>
          </a:p>
          <a:p>
            <a:pPr marL="0" indent="0">
              <a:buNone/>
            </a:pPr>
            <a:endParaRPr lang="en-US" dirty="0"/>
          </a:p>
          <a:p>
            <a:pPr marL="0" indent="0">
              <a:buNone/>
            </a:pPr>
            <a:endParaRPr lang="en-US" u="sng" dirty="0"/>
          </a:p>
        </p:txBody>
      </p:sp>
    </p:spTree>
    <p:extLst>
      <p:ext uri="{BB962C8B-B14F-4D97-AF65-F5344CB8AC3E}">
        <p14:creationId xmlns:p14="http://schemas.microsoft.com/office/powerpoint/2010/main" val="1934441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A6F5-DF2F-B445-71FC-A18ED83828AC}"/>
              </a:ext>
            </a:extLst>
          </p:cNvPr>
          <p:cNvSpPr>
            <a:spLocks noGrp="1"/>
          </p:cNvSpPr>
          <p:nvPr>
            <p:ph type="title"/>
          </p:nvPr>
        </p:nvSpPr>
        <p:spPr>
          <a:xfrm>
            <a:off x="0" y="18255"/>
            <a:ext cx="9089136" cy="804705"/>
          </a:xfrm>
        </p:spPr>
        <p:txBody>
          <a:bodyPr/>
          <a:lstStyle/>
          <a:p>
            <a:r>
              <a:rPr lang="en-US" b="1" dirty="0">
                <a:effectLst>
                  <a:outerShdw blurRad="38100" dist="38100" dir="2700000" algn="tl">
                    <a:srgbClr val="000000">
                      <a:alpha val="43137"/>
                    </a:srgbClr>
                  </a:outerShdw>
                </a:effectLst>
              </a:rPr>
              <a:t>Picric acid (Trinitrophenol)</a:t>
            </a:r>
          </a:p>
        </p:txBody>
      </p:sp>
      <p:sp>
        <p:nvSpPr>
          <p:cNvPr id="3" name="Content Placeholder 2">
            <a:extLst>
              <a:ext uri="{FF2B5EF4-FFF2-40B4-BE49-F238E27FC236}">
                <a16:creationId xmlns:a16="http://schemas.microsoft.com/office/drawing/2014/main" id="{C83AA1CA-748E-CABE-DCC3-424B1044217B}"/>
              </a:ext>
            </a:extLst>
          </p:cNvPr>
          <p:cNvSpPr>
            <a:spLocks noGrp="1"/>
          </p:cNvSpPr>
          <p:nvPr>
            <p:ph idx="1"/>
          </p:nvPr>
        </p:nvSpPr>
        <p:spPr>
          <a:xfrm>
            <a:off x="883920" y="1024436"/>
            <a:ext cx="6303264" cy="4791147"/>
          </a:xfrm>
        </p:spPr>
        <p:txBody>
          <a:bodyPr/>
          <a:lstStyle/>
          <a:p>
            <a:pPr>
              <a:buFont typeface="Wingdings" panose="05000000000000000000" pitchFamily="2" charset="2"/>
              <a:buChar char="Ø"/>
            </a:pPr>
            <a:r>
              <a:rPr lang="en-US" dirty="0"/>
              <a:t>Sold as Picric Acid moistened with Water or in a solution (</a:t>
            </a:r>
            <a:r>
              <a:rPr lang="en-US" dirty="0" err="1"/>
              <a:t>Bouin’s</a:t>
            </a:r>
            <a:r>
              <a:rPr lang="en-US" dirty="0"/>
              <a:t> Solution) used as a histology stain</a:t>
            </a:r>
          </a:p>
          <a:p>
            <a:pPr>
              <a:buFont typeface="Wingdings" panose="05000000000000000000" pitchFamily="2" charset="2"/>
              <a:buChar char="Ø"/>
            </a:pPr>
            <a:r>
              <a:rPr lang="en-US" b="1" dirty="0"/>
              <a:t>Fully dry Picric Acid is a highly unstable, shock-sensitive explosive!</a:t>
            </a:r>
          </a:p>
          <a:p>
            <a:pPr>
              <a:buFont typeface="Wingdings" panose="05000000000000000000" pitchFamily="2" charset="2"/>
              <a:buChar char="Ø"/>
            </a:pPr>
            <a:r>
              <a:rPr lang="en-US" dirty="0"/>
              <a:t>Must be inspected at least quarterly and liquid added to prevent drying out</a:t>
            </a:r>
          </a:p>
          <a:p>
            <a:pPr>
              <a:buFont typeface="Wingdings" panose="05000000000000000000" pitchFamily="2" charset="2"/>
              <a:buChar char="Ø"/>
            </a:pPr>
            <a:r>
              <a:rPr lang="en-US" dirty="0"/>
              <a:t>Forms explosive Metal </a:t>
            </a:r>
            <a:r>
              <a:rPr lang="en-US" dirty="0" err="1"/>
              <a:t>Picrates</a:t>
            </a:r>
            <a:r>
              <a:rPr lang="en-US" dirty="0"/>
              <a:t> when in contact with many metals (including metal spatulas or container caps)</a:t>
            </a:r>
          </a:p>
          <a:p>
            <a:pPr marL="0" indent="0">
              <a:buNone/>
            </a:pPr>
            <a:endParaRPr lang="en-US" b="1" dirty="0"/>
          </a:p>
          <a:p>
            <a:pPr marL="0" indent="0">
              <a:buNone/>
            </a:pPr>
            <a:r>
              <a:rPr lang="en-US" b="1" dirty="0"/>
              <a:t>Dispose 2 years after purchase.</a:t>
            </a:r>
          </a:p>
        </p:txBody>
      </p:sp>
      <p:pic>
        <p:nvPicPr>
          <p:cNvPr id="7" name="Picture 6" descr="A white and yellow container with black text&#10;&#10;AI-generated content may be incorrect.">
            <a:extLst>
              <a:ext uri="{FF2B5EF4-FFF2-40B4-BE49-F238E27FC236}">
                <a16:creationId xmlns:a16="http://schemas.microsoft.com/office/drawing/2014/main" id="{24E82A4A-EC47-D676-EEC4-33D1BD35CEF6}"/>
              </a:ext>
            </a:extLst>
          </p:cNvPr>
          <p:cNvPicPr>
            <a:picLocks noChangeAspect="1"/>
          </p:cNvPicPr>
          <p:nvPr/>
        </p:nvPicPr>
        <p:blipFill>
          <a:blip r:embed="rId2"/>
          <a:stretch>
            <a:fillRect/>
          </a:stretch>
        </p:blipFill>
        <p:spPr>
          <a:xfrm>
            <a:off x="10369296" y="1333838"/>
            <a:ext cx="1287465" cy="3407072"/>
          </a:xfrm>
          <a:prstGeom prst="rect">
            <a:avLst/>
          </a:prstGeom>
        </p:spPr>
      </p:pic>
      <p:pic>
        <p:nvPicPr>
          <p:cNvPr id="9" name="Picture 8" descr="Close-up of a jar with yellow liquid&#10;&#10;AI-generated content may be incorrect.">
            <a:extLst>
              <a:ext uri="{FF2B5EF4-FFF2-40B4-BE49-F238E27FC236}">
                <a16:creationId xmlns:a16="http://schemas.microsoft.com/office/drawing/2014/main" id="{C92EB92C-86E4-429C-74FE-4EC2DDED4FCF}"/>
              </a:ext>
            </a:extLst>
          </p:cNvPr>
          <p:cNvPicPr>
            <a:picLocks noChangeAspect="1"/>
          </p:cNvPicPr>
          <p:nvPr/>
        </p:nvPicPr>
        <p:blipFill>
          <a:blip r:embed="rId3"/>
          <a:stretch>
            <a:fillRect/>
          </a:stretch>
        </p:blipFill>
        <p:spPr>
          <a:xfrm>
            <a:off x="7420216" y="2043938"/>
            <a:ext cx="2792875" cy="2372614"/>
          </a:xfrm>
          <a:prstGeom prst="rect">
            <a:avLst/>
          </a:prstGeom>
        </p:spPr>
      </p:pic>
    </p:spTree>
    <p:extLst>
      <p:ext uri="{BB962C8B-B14F-4D97-AF65-F5344CB8AC3E}">
        <p14:creationId xmlns:p14="http://schemas.microsoft.com/office/powerpoint/2010/main" val="1909574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CE802-7B50-D442-11E9-5B5F04FB1F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DCA22-B4AC-C83F-D7C8-745A1EE7DCDE}"/>
              </a:ext>
            </a:extLst>
          </p:cNvPr>
          <p:cNvSpPr>
            <a:spLocks noGrp="1"/>
          </p:cNvSpPr>
          <p:nvPr>
            <p:ph type="title"/>
          </p:nvPr>
        </p:nvSpPr>
        <p:spPr>
          <a:xfrm>
            <a:off x="0" y="18255"/>
            <a:ext cx="9089136" cy="804705"/>
          </a:xfrm>
        </p:spPr>
        <p:txBody>
          <a:bodyPr/>
          <a:lstStyle/>
          <a:p>
            <a:r>
              <a:rPr lang="en-US" b="1" dirty="0">
                <a:effectLst>
                  <a:outerShdw blurRad="38100" dist="38100" dir="2700000" algn="tl">
                    <a:srgbClr val="000000">
                      <a:alpha val="43137"/>
                    </a:srgbClr>
                  </a:outerShdw>
                </a:effectLst>
              </a:rPr>
              <a:t>Alkali metals (Na, K)</a:t>
            </a:r>
          </a:p>
        </p:txBody>
      </p:sp>
      <p:sp>
        <p:nvSpPr>
          <p:cNvPr id="3" name="Content Placeholder 2">
            <a:extLst>
              <a:ext uri="{FF2B5EF4-FFF2-40B4-BE49-F238E27FC236}">
                <a16:creationId xmlns:a16="http://schemas.microsoft.com/office/drawing/2014/main" id="{13DF1695-C97F-E7EE-89C1-3FAFECC3F584}"/>
              </a:ext>
            </a:extLst>
          </p:cNvPr>
          <p:cNvSpPr>
            <a:spLocks noGrp="1"/>
          </p:cNvSpPr>
          <p:nvPr>
            <p:ph idx="1"/>
          </p:nvPr>
        </p:nvSpPr>
        <p:spPr>
          <a:xfrm>
            <a:off x="854493" y="952807"/>
            <a:ext cx="5430337" cy="4351338"/>
          </a:xfrm>
        </p:spPr>
        <p:txBody>
          <a:bodyPr/>
          <a:lstStyle/>
          <a:p>
            <a:pPr>
              <a:buFont typeface="Wingdings" panose="05000000000000000000" pitchFamily="2" charset="2"/>
              <a:buChar char="Ø"/>
            </a:pPr>
            <a:r>
              <a:rPr lang="en-US" dirty="0"/>
              <a:t>Slowly react with oxygen to form oxides and </a:t>
            </a:r>
            <a:r>
              <a:rPr lang="en-US" dirty="0" err="1"/>
              <a:t>superoxides</a:t>
            </a:r>
            <a:endParaRPr lang="en-US" dirty="0"/>
          </a:p>
          <a:p>
            <a:pPr>
              <a:buFont typeface="Wingdings" panose="05000000000000000000" pitchFamily="2" charset="2"/>
              <a:buChar char="Ø"/>
            </a:pPr>
            <a:r>
              <a:rPr lang="en-US" dirty="0"/>
              <a:t>Oxygen can dissolve into mineral oil and react, forming a coating or ”fuzz” of Oxide or Superoxide</a:t>
            </a:r>
          </a:p>
          <a:p>
            <a:pPr>
              <a:buFont typeface="Wingdings" panose="05000000000000000000" pitchFamily="2" charset="2"/>
              <a:buChar char="Ø"/>
            </a:pPr>
            <a:r>
              <a:rPr lang="en-US" dirty="0"/>
              <a:t>These coatings can explode or ignite upon cutting</a:t>
            </a:r>
          </a:p>
          <a:p>
            <a:pPr>
              <a:buFont typeface="Wingdings" panose="05000000000000000000" pitchFamily="2" charset="2"/>
              <a:buChar char="Ø"/>
            </a:pPr>
            <a:r>
              <a:rPr lang="en-US" dirty="0"/>
              <a:t>Inspect for color/coating changes before use</a:t>
            </a:r>
          </a:p>
          <a:p>
            <a:pPr marL="0" indent="0">
              <a:buNone/>
            </a:pPr>
            <a:endParaRPr lang="en-US" b="1" dirty="0"/>
          </a:p>
          <a:p>
            <a:pPr marL="0" indent="0">
              <a:buNone/>
            </a:pPr>
            <a:r>
              <a:rPr lang="en-US" b="1" dirty="0"/>
              <a:t>Dispose when expired or develops discoloration or fuzzy coating.</a:t>
            </a:r>
          </a:p>
        </p:txBody>
      </p:sp>
      <p:pic>
        <p:nvPicPr>
          <p:cNvPr id="5" name="Picture 4" descr="A glass jar with water and rocks&#10;&#10;AI-generated content may be incorrect.">
            <a:extLst>
              <a:ext uri="{FF2B5EF4-FFF2-40B4-BE49-F238E27FC236}">
                <a16:creationId xmlns:a16="http://schemas.microsoft.com/office/drawing/2014/main" id="{0CD6FC70-CA12-0D91-EFA9-1F0CA4C750A3}"/>
              </a:ext>
            </a:extLst>
          </p:cNvPr>
          <p:cNvPicPr>
            <a:picLocks noChangeAspect="1"/>
          </p:cNvPicPr>
          <p:nvPr/>
        </p:nvPicPr>
        <p:blipFill>
          <a:blip r:embed="rId2"/>
          <a:stretch>
            <a:fillRect/>
          </a:stretch>
        </p:blipFill>
        <p:spPr>
          <a:xfrm>
            <a:off x="9276804" y="822960"/>
            <a:ext cx="1869462" cy="1798320"/>
          </a:xfrm>
          <a:prstGeom prst="rect">
            <a:avLst/>
          </a:prstGeom>
        </p:spPr>
      </p:pic>
      <p:pic>
        <p:nvPicPr>
          <p:cNvPr id="9" name="Picture 8" descr="A hand holding a jar of blue metal&#10;&#10;AI-generated content may be incorrect.">
            <a:extLst>
              <a:ext uri="{FF2B5EF4-FFF2-40B4-BE49-F238E27FC236}">
                <a16:creationId xmlns:a16="http://schemas.microsoft.com/office/drawing/2014/main" id="{687D460C-037F-501D-7A3F-E3505CDD3307}"/>
              </a:ext>
            </a:extLst>
          </p:cNvPr>
          <p:cNvPicPr>
            <a:picLocks noChangeAspect="1"/>
          </p:cNvPicPr>
          <p:nvPr/>
        </p:nvPicPr>
        <p:blipFill>
          <a:blip r:embed="rId3"/>
          <a:stretch>
            <a:fillRect/>
          </a:stretch>
        </p:blipFill>
        <p:spPr>
          <a:xfrm>
            <a:off x="6815460" y="822960"/>
            <a:ext cx="1461432" cy="1798320"/>
          </a:xfrm>
          <a:prstGeom prst="rect">
            <a:avLst/>
          </a:prstGeom>
        </p:spPr>
      </p:pic>
      <p:pic>
        <p:nvPicPr>
          <p:cNvPr id="13" name="Picture 12" descr="A jar of food in a plastic container&#10;&#10;AI-generated content may be incorrect.">
            <a:extLst>
              <a:ext uri="{FF2B5EF4-FFF2-40B4-BE49-F238E27FC236}">
                <a16:creationId xmlns:a16="http://schemas.microsoft.com/office/drawing/2014/main" id="{E03A5DFD-94CB-B118-6979-2B2076BBF9F2}"/>
              </a:ext>
            </a:extLst>
          </p:cNvPr>
          <p:cNvPicPr>
            <a:picLocks noChangeAspect="1"/>
          </p:cNvPicPr>
          <p:nvPr/>
        </p:nvPicPr>
        <p:blipFill>
          <a:blip r:embed="rId4"/>
          <a:stretch>
            <a:fillRect/>
          </a:stretch>
        </p:blipFill>
        <p:spPr>
          <a:xfrm>
            <a:off x="9480784" y="3266340"/>
            <a:ext cx="1461503" cy="2161550"/>
          </a:xfrm>
          <a:prstGeom prst="rect">
            <a:avLst/>
          </a:prstGeom>
        </p:spPr>
      </p:pic>
      <p:pic>
        <p:nvPicPr>
          <p:cNvPr id="17" name="Picture 16" descr="A close-up of a jar of silver&#10;&#10;AI-generated content may be incorrect.">
            <a:extLst>
              <a:ext uri="{FF2B5EF4-FFF2-40B4-BE49-F238E27FC236}">
                <a16:creationId xmlns:a16="http://schemas.microsoft.com/office/drawing/2014/main" id="{F90DF7AB-1A96-DD68-012A-09743E645F2F}"/>
              </a:ext>
            </a:extLst>
          </p:cNvPr>
          <p:cNvPicPr>
            <a:picLocks noChangeAspect="1"/>
          </p:cNvPicPr>
          <p:nvPr/>
        </p:nvPicPr>
        <p:blipFill>
          <a:blip r:embed="rId5"/>
          <a:stretch>
            <a:fillRect/>
          </a:stretch>
        </p:blipFill>
        <p:spPr>
          <a:xfrm>
            <a:off x="6784786" y="3266340"/>
            <a:ext cx="1522780" cy="2161549"/>
          </a:xfrm>
          <a:prstGeom prst="rect">
            <a:avLst/>
          </a:prstGeom>
        </p:spPr>
      </p:pic>
      <p:sp>
        <p:nvSpPr>
          <p:cNvPr id="4" name="TextBox 3">
            <a:extLst>
              <a:ext uri="{FF2B5EF4-FFF2-40B4-BE49-F238E27FC236}">
                <a16:creationId xmlns:a16="http://schemas.microsoft.com/office/drawing/2014/main" id="{723B5C98-72C8-5E4F-382F-9F0E4AFF0C88}"/>
              </a:ext>
            </a:extLst>
          </p:cNvPr>
          <p:cNvSpPr txBox="1"/>
          <p:nvPr/>
        </p:nvSpPr>
        <p:spPr>
          <a:xfrm>
            <a:off x="6692833" y="2759144"/>
            <a:ext cx="1706686" cy="369332"/>
          </a:xfrm>
          <a:prstGeom prst="rect">
            <a:avLst/>
          </a:prstGeom>
          <a:noFill/>
        </p:spPr>
        <p:txBody>
          <a:bodyPr wrap="none" rtlCol="0">
            <a:spAutoFit/>
          </a:bodyPr>
          <a:lstStyle/>
          <a:p>
            <a:r>
              <a:rPr lang="en-US" dirty="0"/>
              <a:t>Fresh Potassium</a:t>
            </a:r>
          </a:p>
        </p:txBody>
      </p:sp>
      <p:sp>
        <p:nvSpPr>
          <p:cNvPr id="6" name="TextBox 5">
            <a:extLst>
              <a:ext uri="{FF2B5EF4-FFF2-40B4-BE49-F238E27FC236}">
                <a16:creationId xmlns:a16="http://schemas.microsoft.com/office/drawing/2014/main" id="{C6817EA0-A8BE-1668-F170-5D365CC5CFC5}"/>
              </a:ext>
            </a:extLst>
          </p:cNvPr>
          <p:cNvSpPr txBox="1"/>
          <p:nvPr/>
        </p:nvSpPr>
        <p:spPr>
          <a:xfrm>
            <a:off x="9075390" y="2759357"/>
            <a:ext cx="2272289" cy="369332"/>
          </a:xfrm>
          <a:prstGeom prst="rect">
            <a:avLst/>
          </a:prstGeom>
          <a:noFill/>
        </p:spPr>
        <p:txBody>
          <a:bodyPr wrap="none" rtlCol="0">
            <a:spAutoFit/>
          </a:bodyPr>
          <a:lstStyle/>
          <a:p>
            <a:r>
              <a:rPr lang="en-US" dirty="0"/>
              <a:t>Potassium with “Fuzz”</a:t>
            </a:r>
          </a:p>
        </p:txBody>
      </p:sp>
      <p:sp>
        <p:nvSpPr>
          <p:cNvPr id="7" name="TextBox 6">
            <a:extLst>
              <a:ext uri="{FF2B5EF4-FFF2-40B4-BE49-F238E27FC236}">
                <a16:creationId xmlns:a16="http://schemas.microsoft.com/office/drawing/2014/main" id="{D4CCE67C-D15A-7E4D-64A4-76802B9454D8}"/>
              </a:ext>
            </a:extLst>
          </p:cNvPr>
          <p:cNvSpPr txBox="1"/>
          <p:nvPr/>
        </p:nvSpPr>
        <p:spPr>
          <a:xfrm>
            <a:off x="6818156" y="5527056"/>
            <a:ext cx="1456040" cy="369332"/>
          </a:xfrm>
          <a:prstGeom prst="rect">
            <a:avLst/>
          </a:prstGeom>
          <a:noFill/>
        </p:spPr>
        <p:txBody>
          <a:bodyPr wrap="none" rtlCol="0">
            <a:spAutoFit/>
          </a:bodyPr>
          <a:lstStyle/>
          <a:p>
            <a:r>
              <a:rPr lang="en-US" dirty="0"/>
              <a:t>Fresh Sodium</a:t>
            </a:r>
          </a:p>
        </p:txBody>
      </p:sp>
      <p:sp>
        <p:nvSpPr>
          <p:cNvPr id="8" name="TextBox 7">
            <a:extLst>
              <a:ext uri="{FF2B5EF4-FFF2-40B4-BE49-F238E27FC236}">
                <a16:creationId xmlns:a16="http://schemas.microsoft.com/office/drawing/2014/main" id="{C9321810-394C-EFBC-12C6-B0DE59C00AA0}"/>
              </a:ext>
            </a:extLst>
          </p:cNvPr>
          <p:cNvSpPr txBox="1"/>
          <p:nvPr/>
        </p:nvSpPr>
        <p:spPr>
          <a:xfrm>
            <a:off x="8778096" y="5527056"/>
            <a:ext cx="2616229" cy="369332"/>
          </a:xfrm>
          <a:prstGeom prst="rect">
            <a:avLst/>
          </a:prstGeom>
          <a:noFill/>
        </p:spPr>
        <p:txBody>
          <a:bodyPr wrap="none" rtlCol="0">
            <a:spAutoFit/>
          </a:bodyPr>
          <a:lstStyle/>
          <a:p>
            <a:r>
              <a:rPr lang="en-US" dirty="0"/>
              <a:t>Sodium Superoxide Spots </a:t>
            </a:r>
          </a:p>
        </p:txBody>
      </p:sp>
    </p:spTree>
    <p:extLst>
      <p:ext uri="{BB962C8B-B14F-4D97-AF65-F5344CB8AC3E}">
        <p14:creationId xmlns:p14="http://schemas.microsoft.com/office/powerpoint/2010/main" val="1839335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0F068-4F0E-7200-5945-D3C444772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2C25A-C2CB-4594-E329-1D68BDE9CF83}"/>
              </a:ext>
            </a:extLst>
          </p:cNvPr>
          <p:cNvSpPr>
            <a:spLocks noGrp="1"/>
          </p:cNvSpPr>
          <p:nvPr>
            <p:ph type="title"/>
          </p:nvPr>
        </p:nvSpPr>
        <p:spPr>
          <a:xfrm>
            <a:off x="0" y="18255"/>
            <a:ext cx="9089136" cy="804705"/>
          </a:xfrm>
        </p:spPr>
        <p:txBody>
          <a:bodyPr/>
          <a:lstStyle/>
          <a:p>
            <a:r>
              <a:rPr lang="en-US" b="1" dirty="0">
                <a:effectLst>
                  <a:outerShdw blurRad="38100" dist="38100" dir="2700000" algn="tl">
                    <a:srgbClr val="000000">
                      <a:alpha val="43137"/>
                    </a:srgbClr>
                  </a:outerShdw>
                </a:effectLst>
              </a:rPr>
              <a:t>metal amides</a:t>
            </a:r>
          </a:p>
        </p:txBody>
      </p:sp>
      <p:sp>
        <p:nvSpPr>
          <p:cNvPr id="3" name="Content Placeholder 2">
            <a:extLst>
              <a:ext uri="{FF2B5EF4-FFF2-40B4-BE49-F238E27FC236}">
                <a16:creationId xmlns:a16="http://schemas.microsoft.com/office/drawing/2014/main" id="{0CA1A5E5-8AE1-D7C1-4D2E-80E6293D7054}"/>
              </a:ext>
            </a:extLst>
          </p:cNvPr>
          <p:cNvSpPr>
            <a:spLocks noGrp="1"/>
          </p:cNvSpPr>
          <p:nvPr>
            <p:ph idx="1"/>
          </p:nvPr>
        </p:nvSpPr>
        <p:spPr>
          <a:xfrm>
            <a:off x="883920" y="1122408"/>
            <a:ext cx="9936480" cy="4351338"/>
          </a:xfrm>
        </p:spPr>
        <p:txBody>
          <a:bodyPr/>
          <a:lstStyle/>
          <a:p>
            <a:pPr>
              <a:buFont typeface="Wingdings" panose="05000000000000000000" pitchFamily="2" charset="2"/>
              <a:buChar char="Ø"/>
            </a:pPr>
            <a:r>
              <a:rPr lang="en-US" dirty="0"/>
              <a:t>Includes </a:t>
            </a:r>
            <a:r>
              <a:rPr lang="en-US" b="1" dirty="0"/>
              <a:t>Potassium Amide </a:t>
            </a:r>
            <a:r>
              <a:rPr lang="en-US" dirty="0"/>
              <a:t>and </a:t>
            </a:r>
            <a:r>
              <a:rPr lang="en-US" b="1" dirty="0"/>
              <a:t>Sodium Amide</a:t>
            </a:r>
            <a:r>
              <a:rPr lang="en-US" dirty="0"/>
              <a:t>.  </a:t>
            </a:r>
          </a:p>
          <a:p>
            <a:pPr>
              <a:buFont typeface="Wingdings" panose="05000000000000000000" pitchFamily="2" charset="2"/>
              <a:buChar char="Ø"/>
            </a:pPr>
            <a:r>
              <a:rPr lang="en-US" dirty="0"/>
              <a:t>Sometimes categorized as Peroxide Formers but do not generate organic peroxides.  </a:t>
            </a:r>
          </a:p>
          <a:p>
            <a:pPr>
              <a:buFont typeface="Wingdings" panose="05000000000000000000" pitchFamily="2" charset="2"/>
              <a:buChar char="Ø"/>
            </a:pPr>
            <a:r>
              <a:rPr lang="en-US" dirty="0"/>
              <a:t>Highly reactive, combustible solids </a:t>
            </a:r>
          </a:p>
          <a:p>
            <a:pPr>
              <a:buFont typeface="Wingdings" panose="05000000000000000000" pitchFamily="2" charset="2"/>
              <a:buChar char="Ø"/>
            </a:pPr>
            <a:r>
              <a:rPr lang="en-US" dirty="0"/>
              <a:t>Form explosive nitrite and hyponitrite in the presence of oxygen.  </a:t>
            </a:r>
          </a:p>
          <a:p>
            <a:pPr>
              <a:buFont typeface="Wingdings" panose="05000000000000000000" pitchFamily="2" charset="2"/>
              <a:buChar char="Ø"/>
            </a:pPr>
            <a:r>
              <a:rPr lang="en-US" dirty="0"/>
              <a:t>Always store in a glove box under an inert atmosphere.</a:t>
            </a:r>
          </a:p>
          <a:p>
            <a:pPr>
              <a:buFont typeface="Wingdings" panose="05000000000000000000" pitchFamily="2" charset="2"/>
              <a:buChar char="Ø"/>
            </a:pPr>
            <a:r>
              <a:rPr lang="en-US" dirty="0"/>
              <a:t>Testing or inspecting is not practical.</a:t>
            </a:r>
          </a:p>
          <a:p>
            <a:pPr marL="0" indent="0">
              <a:buNone/>
            </a:pPr>
            <a:endParaRPr lang="en-US" b="1" dirty="0"/>
          </a:p>
          <a:p>
            <a:pPr marL="0" indent="0">
              <a:buNone/>
            </a:pPr>
            <a:r>
              <a:rPr lang="en-US" b="1" dirty="0"/>
              <a:t>Dispose 1 year after opening or 2 years after purchase, whichever comes first.  </a:t>
            </a:r>
          </a:p>
        </p:txBody>
      </p:sp>
    </p:spTree>
    <p:extLst>
      <p:ext uri="{BB962C8B-B14F-4D97-AF65-F5344CB8AC3E}">
        <p14:creationId xmlns:p14="http://schemas.microsoft.com/office/powerpoint/2010/main" val="520357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1A07A-4714-3D2F-42D7-15C8ED19B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298D0-38C1-F47E-8299-2E938E075FCC}"/>
              </a:ext>
            </a:extLst>
          </p:cNvPr>
          <p:cNvSpPr>
            <a:spLocks noGrp="1"/>
          </p:cNvSpPr>
          <p:nvPr>
            <p:ph type="title"/>
          </p:nvPr>
        </p:nvSpPr>
        <p:spPr>
          <a:xfrm>
            <a:off x="0" y="18255"/>
            <a:ext cx="11640312" cy="804705"/>
          </a:xfrm>
        </p:spPr>
        <p:txBody>
          <a:bodyPr/>
          <a:lstStyle/>
          <a:p>
            <a:r>
              <a:rPr lang="en-US" b="1" dirty="0">
                <a:effectLst>
                  <a:outerShdw blurRad="38100" dist="38100" dir="2700000" algn="tl">
                    <a:srgbClr val="000000">
                      <a:alpha val="43137"/>
                    </a:srgbClr>
                  </a:outerShdw>
                </a:effectLst>
              </a:rPr>
              <a:t>Anhydrous halogen halide gas cylinders</a:t>
            </a:r>
          </a:p>
        </p:txBody>
      </p:sp>
      <p:sp>
        <p:nvSpPr>
          <p:cNvPr id="3" name="Content Placeholder 2">
            <a:extLst>
              <a:ext uri="{FF2B5EF4-FFF2-40B4-BE49-F238E27FC236}">
                <a16:creationId xmlns:a16="http://schemas.microsoft.com/office/drawing/2014/main" id="{08F45649-36C3-2774-1D1E-4E69CAF000FD}"/>
              </a:ext>
            </a:extLst>
          </p:cNvPr>
          <p:cNvSpPr>
            <a:spLocks noGrp="1"/>
          </p:cNvSpPr>
          <p:nvPr>
            <p:ph idx="1"/>
          </p:nvPr>
        </p:nvSpPr>
        <p:spPr>
          <a:xfrm>
            <a:off x="883920" y="867682"/>
            <a:ext cx="6617819" cy="4902182"/>
          </a:xfrm>
        </p:spPr>
        <p:txBody>
          <a:bodyPr/>
          <a:lstStyle/>
          <a:p>
            <a:pPr>
              <a:buFont typeface="Wingdings" panose="05000000000000000000" pitchFamily="2" charset="2"/>
              <a:buChar char="Ø"/>
            </a:pPr>
            <a:r>
              <a:rPr lang="en-US" dirty="0"/>
              <a:t>Compressed gasses including Hydrogen Fluoride, Sulfide, Chloride, Bromide, and Cyanide</a:t>
            </a:r>
          </a:p>
          <a:p>
            <a:pPr>
              <a:buFont typeface="Wingdings" panose="05000000000000000000" pitchFamily="2" charset="2"/>
              <a:buChar char="Ø"/>
            </a:pPr>
            <a:r>
              <a:rPr lang="en-US" dirty="0"/>
              <a:t>Moisture can enter the cylinder, initiating corrosion that weakens the cylinder and produces Hydrogen gas. </a:t>
            </a:r>
          </a:p>
          <a:p>
            <a:pPr>
              <a:buFont typeface="Wingdings" panose="05000000000000000000" pitchFamily="2" charset="2"/>
              <a:buChar char="Ø"/>
            </a:pPr>
            <a:r>
              <a:rPr lang="en-US" dirty="0"/>
              <a:t>Pressure rises as the cylinder weakens, ultimately failing and creating dangerous projectiles and  releasing hazardous gases.</a:t>
            </a:r>
          </a:p>
          <a:p>
            <a:pPr>
              <a:buFont typeface="Wingdings" panose="05000000000000000000" pitchFamily="2" charset="2"/>
              <a:buChar char="Ø"/>
            </a:pPr>
            <a:r>
              <a:rPr lang="en-US" dirty="0"/>
              <a:t>Check for rising pressure!</a:t>
            </a:r>
          </a:p>
          <a:p>
            <a:pPr marL="0" indent="0">
              <a:buNone/>
            </a:pPr>
            <a:r>
              <a:rPr lang="en-US" b="1" dirty="0"/>
              <a:t>Dispose when expired or after 2 years, whichever is shorter.</a:t>
            </a:r>
          </a:p>
        </p:txBody>
      </p:sp>
      <p:pic>
        <p:nvPicPr>
          <p:cNvPr id="5" name="Picture 4" descr="A close-up of a metal sheet&#10;&#10;AI-generated content may be incorrect.">
            <a:extLst>
              <a:ext uri="{FF2B5EF4-FFF2-40B4-BE49-F238E27FC236}">
                <a16:creationId xmlns:a16="http://schemas.microsoft.com/office/drawing/2014/main" id="{FFD0BD17-85BF-525F-3902-DCE5025716C4}"/>
              </a:ext>
            </a:extLst>
          </p:cNvPr>
          <p:cNvPicPr>
            <a:picLocks noChangeAspect="1"/>
          </p:cNvPicPr>
          <p:nvPr/>
        </p:nvPicPr>
        <p:blipFill>
          <a:blip r:embed="rId2"/>
          <a:stretch>
            <a:fillRect/>
          </a:stretch>
        </p:blipFill>
        <p:spPr>
          <a:xfrm>
            <a:off x="7562614" y="1459865"/>
            <a:ext cx="3333750" cy="2886075"/>
          </a:xfrm>
          <a:prstGeom prst="rect">
            <a:avLst/>
          </a:prstGeom>
        </p:spPr>
      </p:pic>
      <p:sp>
        <p:nvSpPr>
          <p:cNvPr id="6" name="TextBox 5">
            <a:extLst>
              <a:ext uri="{FF2B5EF4-FFF2-40B4-BE49-F238E27FC236}">
                <a16:creationId xmlns:a16="http://schemas.microsoft.com/office/drawing/2014/main" id="{48DD4C3C-CF88-3B02-1E38-FFE31A7EF648}"/>
              </a:ext>
            </a:extLst>
          </p:cNvPr>
          <p:cNvSpPr txBox="1"/>
          <p:nvPr/>
        </p:nvSpPr>
        <p:spPr>
          <a:xfrm>
            <a:off x="7501739" y="4565859"/>
            <a:ext cx="3455499" cy="646331"/>
          </a:xfrm>
          <a:prstGeom prst="rect">
            <a:avLst/>
          </a:prstGeom>
          <a:noFill/>
        </p:spPr>
        <p:txBody>
          <a:bodyPr wrap="square" rtlCol="0">
            <a:spAutoFit/>
          </a:bodyPr>
          <a:lstStyle/>
          <a:p>
            <a:r>
              <a:rPr lang="en-US" i="1" dirty="0"/>
              <a:t>Anhydrous Hydrogen Fluoride Cylinder Failure</a:t>
            </a:r>
          </a:p>
        </p:txBody>
      </p:sp>
    </p:spTree>
    <p:extLst>
      <p:ext uri="{BB962C8B-B14F-4D97-AF65-F5344CB8AC3E}">
        <p14:creationId xmlns:p14="http://schemas.microsoft.com/office/powerpoint/2010/main" val="3573144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E6204-5276-872D-E64C-7BB07E282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01CBF-7959-36A7-E6D3-7A3C804F2688}"/>
              </a:ext>
            </a:extLst>
          </p:cNvPr>
          <p:cNvSpPr>
            <a:spLocks noGrp="1"/>
          </p:cNvSpPr>
          <p:nvPr>
            <p:ph type="title"/>
          </p:nvPr>
        </p:nvSpPr>
        <p:spPr>
          <a:xfrm>
            <a:off x="0" y="18255"/>
            <a:ext cx="9089136" cy="804705"/>
          </a:xfrm>
        </p:spPr>
        <p:txBody>
          <a:bodyPr/>
          <a:lstStyle/>
          <a:p>
            <a:r>
              <a:rPr lang="en-US" b="1" dirty="0">
                <a:effectLst>
                  <a:outerShdw blurRad="38100" dist="38100" dir="2700000" algn="tl">
                    <a:srgbClr val="000000">
                      <a:alpha val="43137"/>
                    </a:srgbClr>
                  </a:outerShdw>
                </a:effectLst>
              </a:rPr>
              <a:t>chloroform</a:t>
            </a:r>
          </a:p>
        </p:txBody>
      </p:sp>
      <p:sp>
        <p:nvSpPr>
          <p:cNvPr id="3" name="Content Placeholder 2">
            <a:extLst>
              <a:ext uri="{FF2B5EF4-FFF2-40B4-BE49-F238E27FC236}">
                <a16:creationId xmlns:a16="http://schemas.microsoft.com/office/drawing/2014/main" id="{D8D97B4A-2722-F485-0546-C9BC9717436E}"/>
              </a:ext>
            </a:extLst>
          </p:cNvPr>
          <p:cNvSpPr>
            <a:spLocks noGrp="1"/>
          </p:cNvSpPr>
          <p:nvPr>
            <p:ph idx="1"/>
          </p:nvPr>
        </p:nvSpPr>
        <p:spPr>
          <a:xfrm>
            <a:off x="783335" y="1024437"/>
            <a:ext cx="5955793" cy="4351338"/>
          </a:xfrm>
        </p:spPr>
        <p:txBody>
          <a:bodyPr/>
          <a:lstStyle/>
          <a:p>
            <a:pPr>
              <a:buFont typeface="Wingdings" panose="05000000000000000000" pitchFamily="2" charset="2"/>
              <a:buChar char="Ø"/>
            </a:pPr>
            <a:r>
              <a:rPr lang="en-US" b="1" dirty="0"/>
              <a:t>When exposed to air and light, degrades to form Phosgene, a highly toxic gas</a:t>
            </a:r>
          </a:p>
          <a:p>
            <a:pPr>
              <a:buFont typeface="Wingdings" panose="05000000000000000000" pitchFamily="2" charset="2"/>
              <a:buChar char="Ø"/>
            </a:pPr>
            <a:r>
              <a:rPr lang="en-US" dirty="0"/>
              <a:t>Store in amber bottles away from light</a:t>
            </a:r>
          </a:p>
          <a:p>
            <a:pPr>
              <a:buFont typeface="Wingdings" panose="05000000000000000000" pitchFamily="2" charset="2"/>
              <a:buChar char="Ø"/>
            </a:pPr>
            <a:r>
              <a:rPr lang="en-US" dirty="0"/>
              <a:t>Purchase Chloroform stabilized with ethanol</a:t>
            </a:r>
          </a:p>
          <a:p>
            <a:pPr marL="0" indent="0">
              <a:buNone/>
            </a:pPr>
            <a:endParaRPr lang="en-US" b="1" dirty="0"/>
          </a:p>
          <a:p>
            <a:pPr marL="0" indent="0">
              <a:buNone/>
            </a:pPr>
            <a:r>
              <a:rPr lang="en-US" b="1" dirty="0"/>
              <a:t>Dispose 12 months after opening or after 3 years if unopened.  </a:t>
            </a:r>
          </a:p>
          <a:p>
            <a:pPr marL="0" indent="0">
              <a:buNone/>
            </a:pPr>
            <a:r>
              <a:rPr lang="en-US" b="1" dirty="0" err="1"/>
              <a:t>Unstabilized</a:t>
            </a:r>
            <a:r>
              <a:rPr lang="en-US" b="1" dirty="0"/>
              <a:t>: Dispose after 12 months.</a:t>
            </a:r>
          </a:p>
        </p:txBody>
      </p:sp>
      <p:pic>
        <p:nvPicPr>
          <p:cNvPr id="5" name="Picture 4" descr="A black text with a line pointing to a light&#10;&#10;AI-generated content may be incorrect.">
            <a:extLst>
              <a:ext uri="{FF2B5EF4-FFF2-40B4-BE49-F238E27FC236}">
                <a16:creationId xmlns:a16="http://schemas.microsoft.com/office/drawing/2014/main" id="{1DC0B733-B4FD-12CE-BEE3-5C806D2B0AF6}"/>
              </a:ext>
            </a:extLst>
          </p:cNvPr>
          <p:cNvPicPr>
            <a:picLocks noChangeAspect="1"/>
          </p:cNvPicPr>
          <p:nvPr/>
        </p:nvPicPr>
        <p:blipFill>
          <a:blip r:embed="rId2"/>
          <a:stretch>
            <a:fillRect/>
          </a:stretch>
        </p:blipFill>
        <p:spPr>
          <a:xfrm>
            <a:off x="6739128" y="4165885"/>
            <a:ext cx="4969442" cy="1091077"/>
          </a:xfrm>
          <a:prstGeom prst="rect">
            <a:avLst/>
          </a:prstGeom>
        </p:spPr>
      </p:pic>
      <p:pic>
        <p:nvPicPr>
          <p:cNvPr id="6" name="Picture 5" descr="A bottle of liquid with a label&#10;&#10;AI-generated content may be incorrect.">
            <a:extLst>
              <a:ext uri="{FF2B5EF4-FFF2-40B4-BE49-F238E27FC236}">
                <a16:creationId xmlns:a16="http://schemas.microsoft.com/office/drawing/2014/main" id="{C99CC42B-975B-D846-5C7D-1D3FAD83CEE0}"/>
              </a:ext>
            </a:extLst>
          </p:cNvPr>
          <p:cNvPicPr>
            <a:picLocks noChangeAspect="1"/>
          </p:cNvPicPr>
          <p:nvPr/>
        </p:nvPicPr>
        <p:blipFill>
          <a:blip r:embed="rId3"/>
          <a:stretch>
            <a:fillRect/>
          </a:stretch>
        </p:blipFill>
        <p:spPr>
          <a:xfrm>
            <a:off x="7568184" y="612631"/>
            <a:ext cx="2593064" cy="3428999"/>
          </a:xfrm>
          <a:prstGeom prst="rect">
            <a:avLst/>
          </a:prstGeom>
        </p:spPr>
      </p:pic>
    </p:spTree>
    <p:extLst>
      <p:ext uri="{BB962C8B-B14F-4D97-AF65-F5344CB8AC3E}">
        <p14:creationId xmlns:p14="http://schemas.microsoft.com/office/powerpoint/2010/main" val="2722772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840D1-CDDB-9887-E698-D6DD1E71A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382ABB-7DA6-C1BC-E7B8-99B8794B05E8}"/>
              </a:ext>
            </a:extLst>
          </p:cNvPr>
          <p:cNvSpPr>
            <a:spLocks noGrp="1"/>
          </p:cNvSpPr>
          <p:nvPr>
            <p:ph type="title"/>
          </p:nvPr>
        </p:nvSpPr>
        <p:spPr>
          <a:xfrm>
            <a:off x="0" y="18255"/>
            <a:ext cx="9089136" cy="804705"/>
          </a:xfrm>
        </p:spPr>
        <p:txBody>
          <a:bodyPr/>
          <a:lstStyle/>
          <a:p>
            <a:r>
              <a:rPr lang="en-US" b="1" dirty="0">
                <a:effectLst>
                  <a:outerShdw blurRad="38100" dist="38100" dir="2700000" algn="tl">
                    <a:srgbClr val="000000">
                      <a:alpha val="43137"/>
                    </a:srgbClr>
                  </a:outerShdw>
                </a:effectLst>
              </a:rPr>
              <a:t>Nitric acid in </a:t>
            </a:r>
            <a:r>
              <a:rPr lang="en-US" b="1" dirty="0" err="1">
                <a:effectLst>
                  <a:outerShdw blurRad="38100" dist="38100" dir="2700000" algn="tl">
                    <a:srgbClr val="000000">
                      <a:alpha val="43137"/>
                    </a:srgbClr>
                  </a:outerShdw>
                </a:effectLst>
              </a:rPr>
              <a:t>hdpe</a:t>
            </a:r>
            <a:r>
              <a:rPr lang="en-US" b="1" dirty="0">
                <a:effectLst>
                  <a:outerShdw blurRad="38100" dist="38100" dir="2700000" algn="tl">
                    <a:srgbClr val="000000">
                      <a:alpha val="43137"/>
                    </a:srgbClr>
                  </a:outerShdw>
                </a:effectLst>
              </a:rPr>
              <a:t> bottles</a:t>
            </a:r>
          </a:p>
        </p:txBody>
      </p:sp>
      <p:sp>
        <p:nvSpPr>
          <p:cNvPr id="3" name="Content Placeholder 2">
            <a:extLst>
              <a:ext uri="{FF2B5EF4-FFF2-40B4-BE49-F238E27FC236}">
                <a16:creationId xmlns:a16="http://schemas.microsoft.com/office/drawing/2014/main" id="{E4C10779-9852-B372-CC0D-774DBFD9552F}"/>
              </a:ext>
            </a:extLst>
          </p:cNvPr>
          <p:cNvSpPr>
            <a:spLocks noGrp="1"/>
          </p:cNvSpPr>
          <p:nvPr>
            <p:ph idx="1"/>
          </p:nvPr>
        </p:nvSpPr>
        <p:spPr>
          <a:xfrm>
            <a:off x="783336" y="992074"/>
            <a:ext cx="6138672" cy="4741214"/>
          </a:xfrm>
        </p:spPr>
        <p:txBody>
          <a:bodyPr/>
          <a:lstStyle/>
          <a:p>
            <a:pPr>
              <a:buFont typeface="Wingdings" panose="05000000000000000000" pitchFamily="2" charset="2"/>
              <a:buChar char="Ø"/>
            </a:pPr>
            <a:r>
              <a:rPr lang="en-US" dirty="0"/>
              <a:t>Nitric acid is a strong oxidizer</a:t>
            </a:r>
          </a:p>
          <a:p>
            <a:pPr>
              <a:buFont typeface="Wingdings" panose="05000000000000000000" pitchFamily="2" charset="2"/>
              <a:buChar char="Ø"/>
            </a:pPr>
            <a:r>
              <a:rPr lang="en-US" dirty="0"/>
              <a:t>Sold in Glass or High-Density Polyethylene (HDPE) containers</a:t>
            </a:r>
          </a:p>
          <a:p>
            <a:pPr>
              <a:buFont typeface="Wingdings" panose="05000000000000000000" pitchFamily="2" charset="2"/>
              <a:buChar char="Ø"/>
            </a:pPr>
            <a:r>
              <a:rPr lang="en-US" dirty="0"/>
              <a:t>Degrades HDPE containers over time, especially at concentrations &gt; 50%</a:t>
            </a:r>
          </a:p>
          <a:p>
            <a:pPr>
              <a:buFont typeface="Wingdings" panose="05000000000000000000" pitchFamily="2" charset="2"/>
              <a:buChar char="Ø"/>
            </a:pPr>
            <a:r>
              <a:rPr lang="en-US" b="1" dirty="0"/>
              <a:t>Embrittlement and eventual failure of the container</a:t>
            </a:r>
          </a:p>
          <a:p>
            <a:pPr>
              <a:buFont typeface="Wingdings" panose="05000000000000000000" pitchFamily="2" charset="2"/>
              <a:buChar char="Ø"/>
            </a:pPr>
            <a:r>
              <a:rPr lang="en-US" dirty="0"/>
              <a:t>Container failure risks leaks or plashes of corrosive liquid and toxic fumes</a:t>
            </a:r>
          </a:p>
          <a:p>
            <a:pPr marL="0" indent="0">
              <a:buNone/>
            </a:pPr>
            <a:endParaRPr lang="en-US" b="1" dirty="0"/>
          </a:p>
          <a:p>
            <a:pPr marL="0" indent="0">
              <a:buNone/>
            </a:pPr>
            <a:r>
              <a:rPr lang="en-US" b="1" dirty="0"/>
              <a:t>Dispose after 2 years.</a:t>
            </a:r>
          </a:p>
        </p:txBody>
      </p:sp>
      <p:pic>
        <p:nvPicPr>
          <p:cNvPr id="5" name="Picture 4" descr="A close up of a container&#10;&#10;AI-generated content may be incorrect.">
            <a:extLst>
              <a:ext uri="{FF2B5EF4-FFF2-40B4-BE49-F238E27FC236}">
                <a16:creationId xmlns:a16="http://schemas.microsoft.com/office/drawing/2014/main" id="{51615583-9885-0E1F-EDA2-5E0E61F76B67}"/>
              </a:ext>
            </a:extLst>
          </p:cNvPr>
          <p:cNvPicPr>
            <a:picLocks noChangeAspect="1"/>
          </p:cNvPicPr>
          <p:nvPr/>
        </p:nvPicPr>
        <p:blipFill>
          <a:blip r:embed="rId3"/>
          <a:stretch>
            <a:fillRect/>
          </a:stretch>
        </p:blipFill>
        <p:spPr>
          <a:xfrm>
            <a:off x="7218680" y="822960"/>
            <a:ext cx="4033520" cy="4194184"/>
          </a:xfrm>
          <a:prstGeom prst="rect">
            <a:avLst/>
          </a:prstGeom>
        </p:spPr>
      </p:pic>
    </p:spTree>
    <p:extLst>
      <p:ext uri="{BB962C8B-B14F-4D97-AF65-F5344CB8AC3E}">
        <p14:creationId xmlns:p14="http://schemas.microsoft.com/office/powerpoint/2010/main" val="446952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C8DE2-29AE-7763-E704-30850C37E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94E50-1FFF-045A-9CC0-99AD39F93CAC}"/>
              </a:ext>
            </a:extLst>
          </p:cNvPr>
          <p:cNvSpPr>
            <a:spLocks noGrp="1"/>
          </p:cNvSpPr>
          <p:nvPr>
            <p:ph type="title"/>
          </p:nvPr>
        </p:nvSpPr>
        <p:spPr>
          <a:xfrm>
            <a:off x="0" y="18255"/>
            <a:ext cx="10076688" cy="804705"/>
          </a:xfrm>
        </p:spPr>
        <p:txBody>
          <a:bodyPr/>
          <a:lstStyle/>
          <a:p>
            <a:r>
              <a:rPr lang="en-US" b="1" dirty="0">
                <a:effectLst>
                  <a:outerShdw blurRad="38100" dist="38100" dir="2700000" algn="tl">
                    <a:srgbClr val="000000">
                      <a:alpha val="43137"/>
                    </a:srgbClr>
                  </a:outerShdw>
                </a:effectLst>
              </a:rPr>
              <a:t>Formic acid and hydrogen peroxide</a:t>
            </a:r>
          </a:p>
        </p:txBody>
      </p:sp>
      <p:sp>
        <p:nvSpPr>
          <p:cNvPr id="3" name="Content Placeholder 2">
            <a:extLst>
              <a:ext uri="{FF2B5EF4-FFF2-40B4-BE49-F238E27FC236}">
                <a16:creationId xmlns:a16="http://schemas.microsoft.com/office/drawing/2014/main" id="{107A9B79-A68B-121A-3BAA-32A2B3C0CFD4}"/>
              </a:ext>
            </a:extLst>
          </p:cNvPr>
          <p:cNvSpPr>
            <a:spLocks noGrp="1"/>
          </p:cNvSpPr>
          <p:nvPr>
            <p:ph idx="1"/>
          </p:nvPr>
        </p:nvSpPr>
        <p:spPr>
          <a:xfrm>
            <a:off x="755904" y="1002022"/>
            <a:ext cx="5608320" cy="4694689"/>
          </a:xfrm>
        </p:spPr>
        <p:txBody>
          <a:bodyPr/>
          <a:lstStyle/>
          <a:p>
            <a:pPr>
              <a:buFont typeface="Wingdings" panose="05000000000000000000" pitchFamily="2" charset="2"/>
              <a:buChar char="Ø"/>
            </a:pPr>
            <a:r>
              <a:rPr lang="en-US" dirty="0"/>
              <a:t>Some chemicals produce gas when they degrade, building up pressure in unvented containers</a:t>
            </a:r>
          </a:p>
          <a:p>
            <a:pPr>
              <a:buFontTx/>
              <a:buChar char="-"/>
            </a:pPr>
            <a:r>
              <a:rPr lang="en-US" dirty="0"/>
              <a:t>Formic Acid (&gt;90%)</a:t>
            </a:r>
          </a:p>
          <a:p>
            <a:pPr>
              <a:buFontTx/>
              <a:buChar char="-"/>
            </a:pPr>
            <a:r>
              <a:rPr lang="en-US" dirty="0"/>
              <a:t>Hydrogen Peroxide(&gt;30%)</a:t>
            </a:r>
          </a:p>
          <a:p>
            <a:pPr>
              <a:buFont typeface="Wingdings" panose="05000000000000000000" pitchFamily="2" charset="2"/>
              <a:buChar char="Ø"/>
            </a:pPr>
            <a:r>
              <a:rPr lang="en-US" dirty="0"/>
              <a:t>Could rupture, causing a splash or chemical spill</a:t>
            </a:r>
          </a:p>
          <a:p>
            <a:pPr>
              <a:buFont typeface="Wingdings" panose="05000000000000000000" pitchFamily="2" charset="2"/>
              <a:buChar char="Ø"/>
            </a:pPr>
            <a:r>
              <a:rPr lang="en-US" b="1" dirty="0"/>
              <a:t>Store in vented containers or vent at least every 12 months.</a:t>
            </a:r>
          </a:p>
          <a:p>
            <a:pPr marL="0" indent="0">
              <a:buNone/>
            </a:pPr>
            <a:r>
              <a:rPr lang="en-US" b="1" dirty="0"/>
              <a:t>Formic Acid: Dispose when expired.</a:t>
            </a:r>
          </a:p>
          <a:p>
            <a:pPr marL="0" indent="0">
              <a:buNone/>
            </a:pPr>
            <a:r>
              <a:rPr lang="en-US" b="1" dirty="0"/>
              <a:t>Hydrogen Peroxide: Dispose after 1 year or when expired.</a:t>
            </a:r>
          </a:p>
          <a:p>
            <a:pPr marL="0" indent="0">
              <a:buNone/>
            </a:pPr>
            <a:endParaRPr lang="en-US" dirty="0"/>
          </a:p>
        </p:txBody>
      </p:sp>
      <p:pic>
        <p:nvPicPr>
          <p:cNvPr id="5" name="Picture 4" descr="A plastic container with a white label inside of a blue and yellow shelf&#10;&#10;AI-generated content may be incorrect.">
            <a:extLst>
              <a:ext uri="{FF2B5EF4-FFF2-40B4-BE49-F238E27FC236}">
                <a16:creationId xmlns:a16="http://schemas.microsoft.com/office/drawing/2014/main" id="{11FC711A-3FE1-D1F3-CDB5-9E406D8101F3}"/>
              </a:ext>
            </a:extLst>
          </p:cNvPr>
          <p:cNvPicPr>
            <a:picLocks noChangeAspect="1"/>
          </p:cNvPicPr>
          <p:nvPr/>
        </p:nvPicPr>
        <p:blipFill>
          <a:blip r:embed="rId2"/>
          <a:stretch>
            <a:fillRect/>
          </a:stretch>
        </p:blipFill>
        <p:spPr>
          <a:xfrm>
            <a:off x="6988981" y="968187"/>
            <a:ext cx="3383005" cy="3129280"/>
          </a:xfrm>
          <a:prstGeom prst="rect">
            <a:avLst/>
          </a:prstGeom>
        </p:spPr>
      </p:pic>
      <p:sp>
        <p:nvSpPr>
          <p:cNvPr id="6" name="TextBox 5">
            <a:extLst>
              <a:ext uri="{FF2B5EF4-FFF2-40B4-BE49-F238E27FC236}">
                <a16:creationId xmlns:a16="http://schemas.microsoft.com/office/drawing/2014/main" id="{1023FF64-9058-A94F-91DB-7221EBD4E45C}"/>
              </a:ext>
            </a:extLst>
          </p:cNvPr>
          <p:cNvSpPr txBox="1"/>
          <p:nvPr/>
        </p:nvSpPr>
        <p:spPr>
          <a:xfrm>
            <a:off x="6988981" y="4242694"/>
            <a:ext cx="3455499" cy="646331"/>
          </a:xfrm>
          <a:prstGeom prst="rect">
            <a:avLst/>
          </a:prstGeom>
          <a:noFill/>
        </p:spPr>
        <p:txBody>
          <a:bodyPr wrap="square" rtlCol="0">
            <a:spAutoFit/>
          </a:bodyPr>
          <a:lstStyle/>
          <a:p>
            <a:r>
              <a:rPr lang="en-US" i="1" dirty="0"/>
              <a:t>Concentrated Formic Acid pressurizing an unvented container.</a:t>
            </a:r>
          </a:p>
        </p:txBody>
      </p:sp>
    </p:spTree>
    <p:extLst>
      <p:ext uri="{BB962C8B-B14F-4D97-AF65-F5344CB8AC3E}">
        <p14:creationId xmlns:p14="http://schemas.microsoft.com/office/powerpoint/2010/main" val="2293442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5249B-9620-B14D-30ED-17BEF6B85CB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CE613D-D7A1-2C23-ED90-D3AD44EE3D7D}"/>
              </a:ext>
            </a:extLst>
          </p:cNvPr>
          <p:cNvSpPr>
            <a:spLocks noGrp="1"/>
          </p:cNvSpPr>
          <p:nvPr>
            <p:ph idx="1"/>
          </p:nvPr>
        </p:nvSpPr>
        <p:spPr>
          <a:xfrm>
            <a:off x="710184" y="1006443"/>
            <a:ext cx="10372344" cy="1499014"/>
          </a:xfrm>
        </p:spPr>
        <p:txBody>
          <a:bodyPr/>
          <a:lstStyle/>
          <a:p>
            <a:pPr marL="0" indent="0">
              <a:buNone/>
            </a:pPr>
            <a:r>
              <a:rPr lang="en-US" dirty="0"/>
              <a:t>To minimize the possibility of an incident at Tulane, OEHS has developed a set of rules for management of these chemicals.</a:t>
            </a:r>
          </a:p>
          <a:p>
            <a:pPr marL="0" indent="0">
              <a:buNone/>
            </a:pPr>
            <a:r>
              <a:rPr lang="en-US" dirty="0"/>
              <a:t>These rules are similar to policies at peer institutions and were developed after consulting with other academic EHS departments.</a:t>
            </a:r>
          </a:p>
        </p:txBody>
      </p:sp>
      <p:sp>
        <p:nvSpPr>
          <p:cNvPr id="8" name="Title 1">
            <a:extLst>
              <a:ext uri="{FF2B5EF4-FFF2-40B4-BE49-F238E27FC236}">
                <a16:creationId xmlns:a16="http://schemas.microsoft.com/office/drawing/2014/main" id="{7639F8D1-65EF-C799-6BB2-59A370F21006}"/>
              </a:ext>
            </a:extLst>
          </p:cNvPr>
          <p:cNvSpPr txBox="1">
            <a:spLocks/>
          </p:cNvSpPr>
          <p:nvPr/>
        </p:nvSpPr>
        <p:spPr bwMode="auto">
          <a:xfrm>
            <a:off x="0" y="10853"/>
            <a:ext cx="10444480" cy="75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800" kern="1200" cap="all" baseline="0">
                <a:solidFill>
                  <a:srgbClr val="265B4D"/>
                </a:solidFill>
                <a:latin typeface="Century Gothic" charset="0"/>
                <a:ea typeface="+mj-ea"/>
                <a:cs typeface="+mj-cs"/>
              </a:defRPr>
            </a:lvl1pPr>
            <a:lvl2pPr algn="l" rtl="0" eaLnBrk="0" fontAlgn="base" hangingPunct="0">
              <a:lnSpc>
                <a:spcPct val="90000"/>
              </a:lnSpc>
              <a:spcBef>
                <a:spcPct val="0"/>
              </a:spcBef>
              <a:spcAft>
                <a:spcPct val="0"/>
              </a:spcAft>
              <a:defRPr sz="3800">
                <a:solidFill>
                  <a:schemeClr val="tx2"/>
                </a:solidFill>
                <a:latin typeface="Century Gothic" charset="0"/>
              </a:defRPr>
            </a:lvl2pPr>
            <a:lvl3pPr algn="l" rtl="0" eaLnBrk="0" fontAlgn="base" hangingPunct="0">
              <a:lnSpc>
                <a:spcPct val="90000"/>
              </a:lnSpc>
              <a:spcBef>
                <a:spcPct val="0"/>
              </a:spcBef>
              <a:spcAft>
                <a:spcPct val="0"/>
              </a:spcAft>
              <a:defRPr sz="3800">
                <a:solidFill>
                  <a:schemeClr val="tx2"/>
                </a:solidFill>
                <a:latin typeface="Century Gothic" charset="0"/>
              </a:defRPr>
            </a:lvl3pPr>
            <a:lvl4pPr algn="l" rtl="0" eaLnBrk="0" fontAlgn="base" hangingPunct="0">
              <a:lnSpc>
                <a:spcPct val="90000"/>
              </a:lnSpc>
              <a:spcBef>
                <a:spcPct val="0"/>
              </a:spcBef>
              <a:spcAft>
                <a:spcPct val="0"/>
              </a:spcAft>
              <a:defRPr sz="3800">
                <a:solidFill>
                  <a:schemeClr val="tx2"/>
                </a:solidFill>
                <a:latin typeface="Century Gothic" charset="0"/>
              </a:defRPr>
            </a:lvl4pPr>
            <a:lvl5pPr algn="l" rtl="0" eaLnBrk="0" fontAlgn="base" hangingPunct="0">
              <a:lnSpc>
                <a:spcPct val="90000"/>
              </a:lnSpc>
              <a:spcBef>
                <a:spcPct val="0"/>
              </a:spcBef>
              <a:spcAft>
                <a:spcPct val="0"/>
              </a:spcAft>
              <a:defRPr sz="3800">
                <a:solidFill>
                  <a:schemeClr val="tx2"/>
                </a:solidFill>
                <a:latin typeface="Century Gothic" charset="0"/>
              </a:defRPr>
            </a:lvl5pPr>
            <a:lvl6pPr marL="457200" algn="l" rtl="0" fontAlgn="base">
              <a:lnSpc>
                <a:spcPct val="90000"/>
              </a:lnSpc>
              <a:spcBef>
                <a:spcPct val="0"/>
              </a:spcBef>
              <a:spcAft>
                <a:spcPct val="0"/>
              </a:spcAft>
              <a:defRPr sz="3800">
                <a:solidFill>
                  <a:schemeClr val="tx2"/>
                </a:solidFill>
                <a:latin typeface="Century Gothic" charset="0"/>
              </a:defRPr>
            </a:lvl6pPr>
            <a:lvl7pPr marL="914400" algn="l" rtl="0" fontAlgn="base">
              <a:lnSpc>
                <a:spcPct val="90000"/>
              </a:lnSpc>
              <a:spcBef>
                <a:spcPct val="0"/>
              </a:spcBef>
              <a:spcAft>
                <a:spcPct val="0"/>
              </a:spcAft>
              <a:defRPr sz="3800">
                <a:solidFill>
                  <a:schemeClr val="tx2"/>
                </a:solidFill>
                <a:latin typeface="Century Gothic" charset="0"/>
              </a:defRPr>
            </a:lvl7pPr>
            <a:lvl8pPr marL="1371600" algn="l" rtl="0" fontAlgn="base">
              <a:lnSpc>
                <a:spcPct val="90000"/>
              </a:lnSpc>
              <a:spcBef>
                <a:spcPct val="0"/>
              </a:spcBef>
              <a:spcAft>
                <a:spcPct val="0"/>
              </a:spcAft>
              <a:defRPr sz="3800">
                <a:solidFill>
                  <a:schemeClr val="tx2"/>
                </a:solidFill>
                <a:latin typeface="Century Gothic" charset="0"/>
              </a:defRPr>
            </a:lvl8pPr>
            <a:lvl9pPr marL="1828800" algn="l" rtl="0" fontAlgn="base">
              <a:lnSpc>
                <a:spcPct val="90000"/>
              </a:lnSpc>
              <a:spcBef>
                <a:spcPct val="0"/>
              </a:spcBef>
              <a:spcAft>
                <a:spcPct val="0"/>
              </a:spcAft>
              <a:defRPr sz="3800">
                <a:solidFill>
                  <a:schemeClr val="tx2"/>
                </a:solidFill>
                <a:latin typeface="Century Gothic" charset="0"/>
              </a:defRPr>
            </a:lvl9pPr>
          </a:lstStyle>
          <a:p>
            <a:r>
              <a:rPr lang="en-US" b="1" dirty="0">
                <a:effectLst>
                  <a:outerShdw blurRad="38100" dist="38100" dir="2700000" algn="tl">
                    <a:srgbClr val="000000">
                      <a:alpha val="43137"/>
                    </a:srgbClr>
                  </a:outerShdw>
                </a:effectLst>
              </a:rPr>
              <a:t>OEHS Time-sensitive Chemicals Program</a:t>
            </a:r>
          </a:p>
        </p:txBody>
      </p:sp>
      <p:sp>
        <p:nvSpPr>
          <p:cNvPr id="2" name="Content Placeholder 2">
            <a:extLst>
              <a:ext uri="{FF2B5EF4-FFF2-40B4-BE49-F238E27FC236}">
                <a16:creationId xmlns:a16="http://schemas.microsoft.com/office/drawing/2014/main" id="{688AE86C-BAC2-B744-043F-DB030C81415C}"/>
              </a:ext>
            </a:extLst>
          </p:cNvPr>
          <p:cNvSpPr txBox="1">
            <a:spLocks/>
          </p:cNvSpPr>
          <p:nvPr/>
        </p:nvSpPr>
        <p:spPr bwMode="auto">
          <a:xfrm>
            <a:off x="800101" y="2742062"/>
            <a:ext cx="5186172" cy="28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Managed Properly</a:t>
            </a:r>
          </a:p>
          <a:p>
            <a:r>
              <a:rPr lang="en-US" dirty="0"/>
              <a:t>Lab follows required practices</a:t>
            </a:r>
          </a:p>
          <a:p>
            <a:r>
              <a:rPr lang="en-US" dirty="0"/>
              <a:t>OEHS will absorb cost of container disposal</a:t>
            </a:r>
          </a:p>
          <a:p>
            <a:pPr marL="0" indent="0">
              <a:buFont typeface="Arial" panose="020B0604020202020204" pitchFamily="34" charset="0"/>
              <a:buNone/>
            </a:pPr>
            <a:r>
              <a:rPr lang="en-US" dirty="0"/>
              <a:t>*not including compressed gas cylinders</a:t>
            </a:r>
          </a:p>
        </p:txBody>
      </p:sp>
      <p:sp>
        <p:nvSpPr>
          <p:cNvPr id="4" name="Content Placeholder 2">
            <a:extLst>
              <a:ext uri="{FF2B5EF4-FFF2-40B4-BE49-F238E27FC236}">
                <a16:creationId xmlns:a16="http://schemas.microsoft.com/office/drawing/2014/main" id="{14597D98-9F69-9B3D-6B38-4BB2BE6CF111}"/>
              </a:ext>
            </a:extLst>
          </p:cNvPr>
          <p:cNvSpPr txBox="1">
            <a:spLocks/>
          </p:cNvSpPr>
          <p:nvPr/>
        </p:nvSpPr>
        <p:spPr bwMode="auto">
          <a:xfrm>
            <a:off x="5986273" y="2742062"/>
            <a:ext cx="5590032" cy="28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Mismanagement</a:t>
            </a:r>
          </a:p>
          <a:p>
            <a:r>
              <a:rPr lang="en-US" dirty="0"/>
              <a:t>Practices are not followed </a:t>
            </a:r>
          </a:p>
          <a:p>
            <a:r>
              <a:rPr lang="en-US" dirty="0"/>
              <a:t>The PI or department are responsible for the cost of disposal, which can be substantial.</a:t>
            </a:r>
          </a:p>
        </p:txBody>
      </p:sp>
    </p:spTree>
    <p:extLst>
      <p:ext uri="{BB962C8B-B14F-4D97-AF65-F5344CB8AC3E}">
        <p14:creationId xmlns:p14="http://schemas.microsoft.com/office/powerpoint/2010/main" val="2837593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26566-53DD-86A8-4270-65E747C32A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2DD2D5-F88C-311A-0EA8-A92CE70A3176}"/>
              </a:ext>
            </a:extLst>
          </p:cNvPr>
          <p:cNvSpPr>
            <a:spLocks noGrp="1"/>
          </p:cNvSpPr>
          <p:nvPr>
            <p:ph type="title"/>
          </p:nvPr>
        </p:nvSpPr>
        <p:spPr>
          <a:xfrm>
            <a:off x="68578" y="0"/>
            <a:ext cx="11317879" cy="718457"/>
          </a:xfrm>
        </p:spPr>
        <p:txBody>
          <a:bodyPr/>
          <a:lstStyle/>
          <a:p>
            <a:r>
              <a:rPr lang="en-US" sz="4000" b="1" dirty="0">
                <a:effectLst>
                  <a:outerShdw blurRad="38100" dist="38100" dir="2700000" algn="tl">
                    <a:srgbClr val="000000">
                      <a:alpha val="43137"/>
                    </a:srgbClr>
                  </a:outerShdw>
                </a:effectLst>
              </a:rPr>
              <a:t>time-sensitive chemical concerns</a:t>
            </a:r>
          </a:p>
        </p:txBody>
      </p:sp>
      <p:sp>
        <p:nvSpPr>
          <p:cNvPr id="4" name="Content Placeholder 3">
            <a:extLst>
              <a:ext uri="{FF2B5EF4-FFF2-40B4-BE49-F238E27FC236}">
                <a16:creationId xmlns:a16="http://schemas.microsoft.com/office/drawing/2014/main" id="{987BA15D-B861-B7E5-794E-9703C7787E3C}"/>
              </a:ext>
            </a:extLst>
          </p:cNvPr>
          <p:cNvSpPr>
            <a:spLocks noGrp="1"/>
          </p:cNvSpPr>
          <p:nvPr>
            <p:ph idx="1"/>
          </p:nvPr>
        </p:nvSpPr>
        <p:spPr>
          <a:xfrm>
            <a:off x="1124712" y="1440835"/>
            <a:ext cx="8518395" cy="3085446"/>
          </a:xfrm>
        </p:spPr>
        <p:txBody>
          <a:bodyPr/>
          <a:lstStyle/>
          <a:p>
            <a:pPr marL="457200" indent="-457200" algn="l" rtl="0" fontAlgn="base">
              <a:buAutoNum type="arabicPeriod"/>
            </a:pPr>
            <a:r>
              <a:rPr lang="en-US" sz="2800" dirty="0">
                <a:solidFill>
                  <a:schemeClr val="accent2"/>
                </a:solidFill>
                <a:latin typeface="Century Gothic" panose="020B0502020202020204" pitchFamily="34" charset="0"/>
              </a:rPr>
              <a:t>Serious Injuries</a:t>
            </a:r>
            <a:endParaRPr lang="en-US" sz="2800" dirty="0">
              <a:solidFill>
                <a:schemeClr val="accent2"/>
              </a:solidFill>
              <a:effectLst/>
              <a:latin typeface="Century Gothic" panose="020B0502020202020204" pitchFamily="34" charset="0"/>
            </a:endParaRPr>
          </a:p>
          <a:p>
            <a:pPr marL="457200" indent="-457200" algn="l" rtl="0" fontAlgn="base">
              <a:buAutoNum type="arabicPeriod"/>
            </a:pPr>
            <a:r>
              <a:rPr lang="en-US" sz="2800" dirty="0">
                <a:solidFill>
                  <a:schemeClr val="accent2"/>
                </a:solidFill>
                <a:latin typeface="Century Gothic" panose="020B0502020202020204" pitchFamily="34" charset="0"/>
              </a:rPr>
              <a:t>Property Damage</a:t>
            </a:r>
          </a:p>
          <a:p>
            <a:pPr marL="457200" indent="-457200" algn="l" rtl="0" fontAlgn="base">
              <a:buAutoNum type="arabicPeriod"/>
            </a:pPr>
            <a:r>
              <a:rPr lang="en-US" sz="2800" dirty="0">
                <a:solidFill>
                  <a:schemeClr val="accent2"/>
                </a:solidFill>
                <a:latin typeface="Century Gothic" panose="020B0502020202020204" pitchFamily="34" charset="0"/>
              </a:rPr>
              <a:t>Disruption of Campuses</a:t>
            </a:r>
          </a:p>
          <a:p>
            <a:pPr marL="457200" indent="-457200" algn="l" rtl="0" fontAlgn="base">
              <a:buAutoNum type="arabicPeriod"/>
            </a:pPr>
            <a:r>
              <a:rPr lang="en-US" sz="2800" dirty="0">
                <a:solidFill>
                  <a:schemeClr val="accent2"/>
                </a:solidFill>
                <a:latin typeface="Century Gothic" panose="020B0502020202020204" pitchFamily="34" charset="0"/>
              </a:rPr>
              <a:t>High Costs of Disposal</a:t>
            </a:r>
          </a:p>
          <a:p>
            <a:pPr marL="457200" indent="-457200" algn="l" rtl="0" fontAlgn="base">
              <a:buAutoNum type="arabicPeriod"/>
            </a:pPr>
            <a:r>
              <a:rPr lang="en-US" sz="2800" dirty="0">
                <a:solidFill>
                  <a:schemeClr val="accent2"/>
                </a:solidFill>
                <a:latin typeface="Century Gothic" panose="020B0502020202020204" pitchFamily="34" charset="0"/>
              </a:rPr>
              <a:t>Reputational Damage to Universities</a:t>
            </a:r>
          </a:p>
          <a:p>
            <a:pPr marL="457200" indent="-457200" algn="l" rtl="0" fontAlgn="base">
              <a:buAutoNum type="arabicPeriod"/>
            </a:pPr>
            <a:endParaRPr lang="en-US" sz="2800" dirty="0">
              <a:solidFill>
                <a:schemeClr val="accent2"/>
              </a:solidFill>
              <a:latin typeface="Century Gothic" panose="020B0502020202020204" pitchFamily="34" charset="0"/>
            </a:endParaRPr>
          </a:p>
          <a:p>
            <a:endParaRPr lang="en-US" dirty="0"/>
          </a:p>
        </p:txBody>
      </p:sp>
    </p:spTree>
    <p:extLst>
      <p:ext uri="{BB962C8B-B14F-4D97-AF65-F5344CB8AC3E}">
        <p14:creationId xmlns:p14="http://schemas.microsoft.com/office/powerpoint/2010/main" val="3050944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B4D65-6840-083D-42BB-B1CCB3F5BD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D512B0-7767-A4C3-E31F-A22EC4FEF7E3}"/>
              </a:ext>
            </a:extLst>
          </p:cNvPr>
          <p:cNvSpPr>
            <a:spLocks noGrp="1"/>
          </p:cNvSpPr>
          <p:nvPr>
            <p:ph idx="1"/>
          </p:nvPr>
        </p:nvSpPr>
        <p:spPr>
          <a:xfrm>
            <a:off x="653143" y="1578429"/>
            <a:ext cx="7696200" cy="3690801"/>
          </a:xfrm>
        </p:spPr>
        <p:txBody>
          <a:bodyPr/>
          <a:lstStyle/>
          <a:p>
            <a:pPr marL="0" indent="0">
              <a:buNone/>
            </a:pPr>
            <a:r>
              <a:rPr lang="en-US" b="1" dirty="0"/>
              <a:t>Requirements for:</a:t>
            </a:r>
          </a:p>
          <a:p>
            <a:pPr marL="457200" indent="-457200">
              <a:buFont typeface="+mj-lt"/>
              <a:buAutoNum type="arabicPeriod"/>
            </a:pPr>
            <a:r>
              <a:rPr lang="en-US" dirty="0"/>
              <a:t>Purchasing and Inventory</a:t>
            </a:r>
          </a:p>
          <a:p>
            <a:pPr marL="457200" indent="-457200">
              <a:buFont typeface="+mj-lt"/>
              <a:buAutoNum type="arabicPeriod"/>
            </a:pPr>
            <a:r>
              <a:rPr lang="en-US" dirty="0"/>
              <a:t>Storage</a:t>
            </a:r>
          </a:p>
          <a:p>
            <a:pPr marL="457200" indent="-457200">
              <a:buFont typeface="+mj-lt"/>
              <a:buAutoNum type="arabicPeriod"/>
            </a:pPr>
            <a:r>
              <a:rPr lang="en-US" dirty="0"/>
              <a:t>Labeling</a:t>
            </a:r>
          </a:p>
          <a:p>
            <a:pPr marL="457200" indent="-457200">
              <a:buFont typeface="+mj-lt"/>
              <a:buAutoNum type="arabicPeriod"/>
            </a:pPr>
            <a:r>
              <a:rPr lang="en-US" dirty="0"/>
              <a:t>Container Inspection and Testing</a:t>
            </a:r>
          </a:p>
          <a:p>
            <a:pPr marL="457200" indent="-457200">
              <a:buFont typeface="+mj-lt"/>
              <a:buAutoNum type="arabicPeriod"/>
            </a:pPr>
            <a:r>
              <a:rPr lang="en-US" dirty="0"/>
              <a:t>Timely Disposal</a:t>
            </a:r>
          </a:p>
          <a:p>
            <a:pPr marL="457200" indent="-457200">
              <a:buFont typeface="+mj-lt"/>
              <a:buAutoNum type="arabicPeriod"/>
            </a:pPr>
            <a:r>
              <a:rPr lang="en-US" dirty="0"/>
              <a:t>Annual Lab Inspections</a:t>
            </a:r>
          </a:p>
        </p:txBody>
      </p:sp>
      <p:sp>
        <p:nvSpPr>
          <p:cNvPr id="8" name="Title 1">
            <a:extLst>
              <a:ext uri="{FF2B5EF4-FFF2-40B4-BE49-F238E27FC236}">
                <a16:creationId xmlns:a16="http://schemas.microsoft.com/office/drawing/2014/main" id="{85A47DA5-BB14-96B4-2220-91DF0A510589}"/>
              </a:ext>
            </a:extLst>
          </p:cNvPr>
          <p:cNvSpPr txBox="1">
            <a:spLocks/>
          </p:cNvSpPr>
          <p:nvPr/>
        </p:nvSpPr>
        <p:spPr bwMode="auto">
          <a:xfrm>
            <a:off x="0" y="45252"/>
            <a:ext cx="10444480" cy="75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800" kern="1200" cap="all" baseline="0">
                <a:solidFill>
                  <a:srgbClr val="265B4D"/>
                </a:solidFill>
                <a:latin typeface="Century Gothic" charset="0"/>
                <a:ea typeface="+mj-ea"/>
                <a:cs typeface="+mj-cs"/>
              </a:defRPr>
            </a:lvl1pPr>
            <a:lvl2pPr algn="l" rtl="0" eaLnBrk="0" fontAlgn="base" hangingPunct="0">
              <a:lnSpc>
                <a:spcPct val="90000"/>
              </a:lnSpc>
              <a:spcBef>
                <a:spcPct val="0"/>
              </a:spcBef>
              <a:spcAft>
                <a:spcPct val="0"/>
              </a:spcAft>
              <a:defRPr sz="3800">
                <a:solidFill>
                  <a:schemeClr val="tx2"/>
                </a:solidFill>
                <a:latin typeface="Century Gothic" charset="0"/>
              </a:defRPr>
            </a:lvl2pPr>
            <a:lvl3pPr algn="l" rtl="0" eaLnBrk="0" fontAlgn="base" hangingPunct="0">
              <a:lnSpc>
                <a:spcPct val="90000"/>
              </a:lnSpc>
              <a:spcBef>
                <a:spcPct val="0"/>
              </a:spcBef>
              <a:spcAft>
                <a:spcPct val="0"/>
              </a:spcAft>
              <a:defRPr sz="3800">
                <a:solidFill>
                  <a:schemeClr val="tx2"/>
                </a:solidFill>
                <a:latin typeface="Century Gothic" charset="0"/>
              </a:defRPr>
            </a:lvl3pPr>
            <a:lvl4pPr algn="l" rtl="0" eaLnBrk="0" fontAlgn="base" hangingPunct="0">
              <a:lnSpc>
                <a:spcPct val="90000"/>
              </a:lnSpc>
              <a:spcBef>
                <a:spcPct val="0"/>
              </a:spcBef>
              <a:spcAft>
                <a:spcPct val="0"/>
              </a:spcAft>
              <a:defRPr sz="3800">
                <a:solidFill>
                  <a:schemeClr val="tx2"/>
                </a:solidFill>
                <a:latin typeface="Century Gothic" charset="0"/>
              </a:defRPr>
            </a:lvl4pPr>
            <a:lvl5pPr algn="l" rtl="0" eaLnBrk="0" fontAlgn="base" hangingPunct="0">
              <a:lnSpc>
                <a:spcPct val="90000"/>
              </a:lnSpc>
              <a:spcBef>
                <a:spcPct val="0"/>
              </a:spcBef>
              <a:spcAft>
                <a:spcPct val="0"/>
              </a:spcAft>
              <a:defRPr sz="3800">
                <a:solidFill>
                  <a:schemeClr val="tx2"/>
                </a:solidFill>
                <a:latin typeface="Century Gothic" charset="0"/>
              </a:defRPr>
            </a:lvl5pPr>
            <a:lvl6pPr marL="457200" algn="l" rtl="0" fontAlgn="base">
              <a:lnSpc>
                <a:spcPct val="90000"/>
              </a:lnSpc>
              <a:spcBef>
                <a:spcPct val="0"/>
              </a:spcBef>
              <a:spcAft>
                <a:spcPct val="0"/>
              </a:spcAft>
              <a:defRPr sz="3800">
                <a:solidFill>
                  <a:schemeClr val="tx2"/>
                </a:solidFill>
                <a:latin typeface="Century Gothic" charset="0"/>
              </a:defRPr>
            </a:lvl6pPr>
            <a:lvl7pPr marL="914400" algn="l" rtl="0" fontAlgn="base">
              <a:lnSpc>
                <a:spcPct val="90000"/>
              </a:lnSpc>
              <a:spcBef>
                <a:spcPct val="0"/>
              </a:spcBef>
              <a:spcAft>
                <a:spcPct val="0"/>
              </a:spcAft>
              <a:defRPr sz="3800">
                <a:solidFill>
                  <a:schemeClr val="tx2"/>
                </a:solidFill>
                <a:latin typeface="Century Gothic" charset="0"/>
              </a:defRPr>
            </a:lvl7pPr>
            <a:lvl8pPr marL="1371600" algn="l" rtl="0" fontAlgn="base">
              <a:lnSpc>
                <a:spcPct val="90000"/>
              </a:lnSpc>
              <a:spcBef>
                <a:spcPct val="0"/>
              </a:spcBef>
              <a:spcAft>
                <a:spcPct val="0"/>
              </a:spcAft>
              <a:defRPr sz="3800">
                <a:solidFill>
                  <a:schemeClr val="tx2"/>
                </a:solidFill>
                <a:latin typeface="Century Gothic" charset="0"/>
              </a:defRPr>
            </a:lvl8pPr>
            <a:lvl9pPr marL="1828800" algn="l" rtl="0" fontAlgn="base">
              <a:lnSpc>
                <a:spcPct val="90000"/>
              </a:lnSpc>
              <a:spcBef>
                <a:spcPct val="0"/>
              </a:spcBef>
              <a:spcAft>
                <a:spcPct val="0"/>
              </a:spcAft>
              <a:defRPr sz="3800">
                <a:solidFill>
                  <a:schemeClr val="tx2"/>
                </a:solidFill>
                <a:latin typeface="Century Gothic" charset="0"/>
              </a:defRPr>
            </a:lvl9pPr>
          </a:lstStyle>
          <a:p>
            <a:r>
              <a:rPr lang="en-US" b="1" dirty="0">
                <a:effectLst>
                  <a:outerShdw blurRad="38100" dist="38100" dir="2700000" algn="tl">
                    <a:srgbClr val="000000">
                      <a:alpha val="43137"/>
                    </a:srgbClr>
                  </a:outerShdw>
                </a:effectLst>
              </a:rPr>
              <a:t>OEHS Time-sensitive Chemicals Program</a:t>
            </a:r>
          </a:p>
        </p:txBody>
      </p:sp>
      <p:pic>
        <p:nvPicPr>
          <p:cNvPr id="4" name="Image 0" descr="preencoded.png">
            <a:extLst>
              <a:ext uri="{FF2B5EF4-FFF2-40B4-BE49-F238E27FC236}">
                <a16:creationId xmlns:a16="http://schemas.microsoft.com/office/drawing/2014/main" id="{83CCE87D-FBE0-0EF9-F490-72CF8FAFB9CA}"/>
              </a:ext>
            </a:extLst>
          </p:cNvPr>
          <p:cNvPicPr>
            <a:picLocks noChangeAspect="1"/>
          </p:cNvPicPr>
          <p:nvPr/>
        </p:nvPicPr>
        <p:blipFill>
          <a:blip r:embed="rId2"/>
          <a:stretch>
            <a:fillRect/>
          </a:stretch>
        </p:blipFill>
        <p:spPr>
          <a:xfrm>
            <a:off x="8172450" y="1398289"/>
            <a:ext cx="2707613" cy="4061422"/>
          </a:xfrm>
          <a:prstGeom prst="rect">
            <a:avLst/>
          </a:prstGeom>
        </p:spPr>
      </p:pic>
    </p:spTree>
    <p:extLst>
      <p:ext uri="{BB962C8B-B14F-4D97-AF65-F5344CB8AC3E}">
        <p14:creationId xmlns:p14="http://schemas.microsoft.com/office/powerpoint/2010/main" val="2678435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12753-F7AF-A962-72D6-F0F46AB4A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6FEE4-D19F-CCB2-968D-75DDDABA4B1B}"/>
              </a:ext>
            </a:extLst>
          </p:cNvPr>
          <p:cNvSpPr>
            <a:spLocks noGrp="1"/>
          </p:cNvSpPr>
          <p:nvPr>
            <p:ph type="title"/>
          </p:nvPr>
        </p:nvSpPr>
        <p:spPr>
          <a:xfrm>
            <a:off x="0" y="18255"/>
            <a:ext cx="7397496" cy="758985"/>
          </a:xfrm>
        </p:spPr>
        <p:txBody>
          <a:bodyPr/>
          <a:lstStyle/>
          <a:p>
            <a:r>
              <a:rPr lang="en-US" b="1" dirty="0">
                <a:effectLst>
                  <a:outerShdw blurRad="38100" dist="38100" dir="2700000" algn="tl">
                    <a:srgbClr val="000000">
                      <a:alpha val="43137"/>
                    </a:srgbClr>
                  </a:outerShdw>
                </a:effectLst>
              </a:rPr>
              <a:t>Purchasing and inventory</a:t>
            </a:r>
          </a:p>
        </p:txBody>
      </p:sp>
      <p:sp>
        <p:nvSpPr>
          <p:cNvPr id="8" name="Content Placeholder 2">
            <a:extLst>
              <a:ext uri="{FF2B5EF4-FFF2-40B4-BE49-F238E27FC236}">
                <a16:creationId xmlns:a16="http://schemas.microsoft.com/office/drawing/2014/main" id="{1B989672-F7C4-DC15-C039-1C8561DF4394}"/>
              </a:ext>
            </a:extLst>
          </p:cNvPr>
          <p:cNvSpPr txBox="1">
            <a:spLocks/>
          </p:cNvSpPr>
          <p:nvPr/>
        </p:nvSpPr>
        <p:spPr bwMode="auto">
          <a:xfrm>
            <a:off x="500743" y="1120758"/>
            <a:ext cx="768313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Ø"/>
            </a:pPr>
            <a:r>
              <a:rPr lang="en-US" dirty="0"/>
              <a:t>Purchase with inhibitor whenever possible</a:t>
            </a:r>
          </a:p>
          <a:p>
            <a:pPr>
              <a:buFont typeface="Wingdings" panose="05000000000000000000" pitchFamily="2" charset="2"/>
              <a:buChar char="Ø"/>
            </a:pPr>
            <a:r>
              <a:rPr lang="en-US" dirty="0"/>
              <a:t>Purchase minimum amounts needed</a:t>
            </a:r>
          </a:p>
          <a:p>
            <a:pPr>
              <a:buFont typeface="Wingdings" panose="05000000000000000000" pitchFamily="2" charset="2"/>
              <a:buChar char="Ø"/>
            </a:pPr>
            <a:r>
              <a:rPr lang="en-US" dirty="0"/>
              <a:t>Record ALL containers in </a:t>
            </a:r>
            <a:r>
              <a:rPr lang="en-US" dirty="0" err="1"/>
              <a:t>SciShield</a:t>
            </a:r>
            <a:r>
              <a:rPr lang="en-US" dirty="0"/>
              <a:t> Inventory with:</a:t>
            </a:r>
          </a:p>
          <a:p>
            <a:pPr lvl="1"/>
            <a:r>
              <a:rPr lang="en-US" sz="2400" dirty="0"/>
              <a:t>Date Received</a:t>
            </a:r>
          </a:p>
          <a:p>
            <a:pPr lvl="1"/>
            <a:r>
              <a:rPr lang="en-US" sz="2400" dirty="0"/>
              <a:t>Expiration Date (or Maximum Storage Time)</a:t>
            </a:r>
          </a:p>
          <a:p>
            <a:pPr lvl="1"/>
            <a:r>
              <a:rPr lang="en-US" sz="2400" dirty="0"/>
              <a:t>Bench, Shelf, or Specific Location Note</a:t>
            </a:r>
          </a:p>
          <a:p>
            <a:pPr marL="0" indent="0">
              <a:buFont typeface="Arial" panose="020B0604020202020204" pitchFamily="34" charset="0"/>
              <a:buNone/>
            </a:pPr>
            <a:endParaRPr lang="en-US" dirty="0"/>
          </a:p>
        </p:txBody>
      </p:sp>
      <p:pic>
        <p:nvPicPr>
          <p:cNvPr id="5" name="Picture 4">
            <a:extLst>
              <a:ext uri="{FF2B5EF4-FFF2-40B4-BE49-F238E27FC236}">
                <a16:creationId xmlns:a16="http://schemas.microsoft.com/office/drawing/2014/main" id="{6ED8BFA4-29D9-C341-65C7-01360912CC2C}"/>
              </a:ext>
            </a:extLst>
          </p:cNvPr>
          <p:cNvPicPr>
            <a:picLocks noChangeAspect="1"/>
          </p:cNvPicPr>
          <p:nvPr/>
        </p:nvPicPr>
        <p:blipFill>
          <a:blip r:embed="rId2"/>
          <a:stretch>
            <a:fillRect/>
          </a:stretch>
        </p:blipFill>
        <p:spPr>
          <a:xfrm>
            <a:off x="8250548" y="969264"/>
            <a:ext cx="3440709" cy="4430268"/>
          </a:xfrm>
          <a:prstGeom prst="rect">
            <a:avLst/>
          </a:prstGeom>
        </p:spPr>
      </p:pic>
    </p:spTree>
    <p:extLst>
      <p:ext uri="{BB962C8B-B14F-4D97-AF65-F5344CB8AC3E}">
        <p14:creationId xmlns:p14="http://schemas.microsoft.com/office/powerpoint/2010/main" val="1308058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586C-136C-9314-A44C-3E1737C789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0F25C-1C7B-DE7C-EFF7-1F3AA8027143}"/>
              </a:ext>
            </a:extLst>
          </p:cNvPr>
          <p:cNvSpPr>
            <a:spLocks noGrp="1"/>
          </p:cNvSpPr>
          <p:nvPr>
            <p:ph type="title"/>
          </p:nvPr>
        </p:nvSpPr>
        <p:spPr>
          <a:xfrm>
            <a:off x="0" y="127983"/>
            <a:ext cx="10444480" cy="804705"/>
          </a:xfrm>
        </p:spPr>
        <p:txBody>
          <a:bodyPr/>
          <a:lstStyle/>
          <a:p>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Maximum Recommended storage time - Peroxide Formers</a:t>
            </a:r>
          </a:p>
        </p:txBody>
      </p:sp>
      <p:graphicFrame>
        <p:nvGraphicFramePr>
          <p:cNvPr id="4" name="Table 3">
            <a:extLst>
              <a:ext uri="{FF2B5EF4-FFF2-40B4-BE49-F238E27FC236}">
                <a16:creationId xmlns:a16="http://schemas.microsoft.com/office/drawing/2014/main" id="{74585BAF-CFFE-D585-FE96-D86E32C57A3B}"/>
              </a:ext>
            </a:extLst>
          </p:cNvPr>
          <p:cNvGraphicFramePr>
            <a:graphicFrameLocks noGrp="1"/>
          </p:cNvGraphicFramePr>
          <p:nvPr>
            <p:extLst>
              <p:ext uri="{D42A27DB-BD31-4B8C-83A1-F6EECF244321}">
                <p14:modId xmlns:p14="http://schemas.microsoft.com/office/powerpoint/2010/main" val="468862744"/>
              </p:ext>
            </p:extLst>
          </p:nvPr>
        </p:nvGraphicFramePr>
        <p:xfrm>
          <a:off x="1558925" y="1254125"/>
          <a:ext cx="9075648" cy="4351336"/>
        </p:xfrm>
        <a:graphic>
          <a:graphicData uri="http://schemas.openxmlformats.org/drawingml/2006/table">
            <a:tbl>
              <a:tblPr>
                <a:tableStyleId>{5C22544A-7EE6-4342-B048-85BDC9FD1C3A}</a:tableStyleId>
              </a:tblPr>
              <a:tblGrid>
                <a:gridCol w="3025216">
                  <a:extLst>
                    <a:ext uri="{9D8B030D-6E8A-4147-A177-3AD203B41FA5}">
                      <a16:colId xmlns:a16="http://schemas.microsoft.com/office/drawing/2014/main" val="4145981122"/>
                    </a:ext>
                  </a:extLst>
                </a:gridCol>
                <a:gridCol w="3025216">
                  <a:extLst>
                    <a:ext uri="{9D8B030D-6E8A-4147-A177-3AD203B41FA5}">
                      <a16:colId xmlns:a16="http://schemas.microsoft.com/office/drawing/2014/main" val="4240800489"/>
                    </a:ext>
                  </a:extLst>
                </a:gridCol>
                <a:gridCol w="3025216">
                  <a:extLst>
                    <a:ext uri="{9D8B030D-6E8A-4147-A177-3AD203B41FA5}">
                      <a16:colId xmlns:a16="http://schemas.microsoft.com/office/drawing/2014/main" val="2529682972"/>
                    </a:ext>
                  </a:extLst>
                </a:gridCol>
              </a:tblGrid>
              <a:tr h="647520">
                <a:tc>
                  <a:txBody>
                    <a:bodyPr/>
                    <a:lstStyle/>
                    <a:p>
                      <a:pPr algn="l" rtl="0" fontAlgn="b">
                        <a:buNone/>
                      </a:pPr>
                      <a:r>
                        <a:rPr lang="en-US" sz="2000" b="1" u="none" strike="noStrike" dirty="0">
                          <a:effectLst/>
                        </a:rPr>
                        <a:t>Category</a:t>
                      </a:r>
                      <a:endParaRPr lang="en-US" sz="2000" b="1" i="0" u="none" strike="noStrike" dirty="0">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2000" b="1" u="none" strike="noStrike" dirty="0">
                          <a:effectLst/>
                        </a:rPr>
                        <a:t>Maximum Storage Time </a:t>
                      </a:r>
                      <a:endParaRPr lang="en-US" sz="2000" b="1" i="0" u="none" strike="noStrike" dirty="0">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2000" b="1" u="none" strike="noStrike" dirty="0">
                          <a:effectLst/>
                        </a:rPr>
                        <a:t>Testing Frequency</a:t>
                      </a:r>
                      <a:endParaRPr lang="en-US" sz="2000" b="1" i="0" u="none" strike="noStrike" dirty="0">
                        <a:solidFill>
                          <a:srgbClr val="000000"/>
                        </a:solidFill>
                        <a:effectLst/>
                        <a:latin typeface="Calibri" panose="020F0502020204030204" pitchFamily="34" charset="0"/>
                      </a:endParaRPr>
                    </a:p>
                  </a:txBody>
                  <a:tcPr marL="5180" marR="5180" marT="5180" marB="0" anchor="b"/>
                </a:tc>
                <a:extLst>
                  <a:ext uri="{0D108BD9-81ED-4DB2-BD59-A6C34878D82A}">
                    <a16:rowId xmlns:a16="http://schemas.microsoft.com/office/drawing/2014/main" val="3772194251"/>
                  </a:ext>
                </a:extLst>
              </a:tr>
              <a:tr h="668241">
                <a:tc>
                  <a:txBody>
                    <a:bodyPr/>
                    <a:lstStyle/>
                    <a:p>
                      <a:pPr algn="l" rtl="0" fontAlgn="b">
                        <a:buNone/>
                      </a:pPr>
                      <a:r>
                        <a:rPr lang="en-US" sz="1800" u="none" strike="noStrike">
                          <a:effectLst/>
                        </a:rPr>
                        <a:t>Class A (opened)</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Dispose 3 months after opening</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Before use</a:t>
                      </a:r>
                      <a:endParaRPr lang="en-US" sz="1800" b="0" i="0" u="none" strike="noStrike">
                        <a:solidFill>
                          <a:srgbClr val="000000"/>
                        </a:solidFill>
                        <a:effectLst/>
                        <a:latin typeface="Calibri" panose="020F0502020204030204" pitchFamily="34" charset="0"/>
                      </a:endParaRPr>
                    </a:p>
                  </a:txBody>
                  <a:tcPr marL="5180" marR="5180" marT="5180" marB="0" anchor="b"/>
                </a:tc>
                <a:extLst>
                  <a:ext uri="{0D108BD9-81ED-4DB2-BD59-A6C34878D82A}">
                    <a16:rowId xmlns:a16="http://schemas.microsoft.com/office/drawing/2014/main" val="1054150804"/>
                  </a:ext>
                </a:extLst>
              </a:tr>
              <a:tr h="668241">
                <a:tc>
                  <a:txBody>
                    <a:bodyPr/>
                    <a:lstStyle/>
                    <a:p>
                      <a:pPr algn="l" rtl="0" fontAlgn="b">
                        <a:buNone/>
                      </a:pPr>
                      <a:r>
                        <a:rPr lang="en-US" sz="1800" u="none" strike="noStrike">
                          <a:effectLst/>
                        </a:rPr>
                        <a:t>Class A (unopened)</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dirty="0">
                          <a:effectLst/>
                        </a:rPr>
                        <a:t>Dispose 12 months after purchase</a:t>
                      </a:r>
                      <a:endParaRPr lang="en-US" sz="1800" b="0" i="0" u="none" strike="noStrike" dirty="0">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When opened</a:t>
                      </a:r>
                      <a:endParaRPr lang="en-US" sz="1800" b="0" i="0" u="none" strike="noStrike">
                        <a:solidFill>
                          <a:srgbClr val="000000"/>
                        </a:solidFill>
                        <a:effectLst/>
                        <a:latin typeface="Calibri" panose="020F0502020204030204" pitchFamily="34" charset="0"/>
                      </a:endParaRPr>
                    </a:p>
                  </a:txBody>
                  <a:tcPr marL="5180" marR="5180" marT="5180" marB="0" anchor="b"/>
                </a:tc>
                <a:extLst>
                  <a:ext uri="{0D108BD9-81ED-4DB2-BD59-A6C34878D82A}">
                    <a16:rowId xmlns:a16="http://schemas.microsoft.com/office/drawing/2014/main" val="497217972"/>
                  </a:ext>
                </a:extLst>
              </a:tr>
              <a:tr h="890988">
                <a:tc>
                  <a:txBody>
                    <a:bodyPr/>
                    <a:lstStyle/>
                    <a:p>
                      <a:pPr algn="l" rtl="0" fontAlgn="b">
                        <a:buNone/>
                      </a:pPr>
                      <a:r>
                        <a:rPr lang="en-US" sz="1800" u="none" strike="noStrike">
                          <a:effectLst/>
                        </a:rPr>
                        <a:t>Class B (opened)</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Dispose if testing shows &gt;10ppm peroxides</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Before Distillation/Concentration and every 6 months</a:t>
                      </a:r>
                      <a:endParaRPr lang="en-US" sz="1800" b="0" i="0" u="none" strike="noStrike">
                        <a:solidFill>
                          <a:srgbClr val="000000"/>
                        </a:solidFill>
                        <a:effectLst/>
                        <a:latin typeface="Calibri" panose="020F0502020204030204" pitchFamily="34" charset="0"/>
                      </a:endParaRPr>
                    </a:p>
                  </a:txBody>
                  <a:tcPr marL="5180" marR="5180" marT="5180" marB="0" anchor="b"/>
                </a:tc>
                <a:extLst>
                  <a:ext uri="{0D108BD9-81ED-4DB2-BD59-A6C34878D82A}">
                    <a16:rowId xmlns:a16="http://schemas.microsoft.com/office/drawing/2014/main" val="73499777"/>
                  </a:ext>
                </a:extLst>
              </a:tr>
              <a:tr h="590539">
                <a:tc>
                  <a:txBody>
                    <a:bodyPr/>
                    <a:lstStyle/>
                    <a:p>
                      <a:pPr algn="l" rtl="0" fontAlgn="b">
                        <a:buNone/>
                      </a:pPr>
                      <a:r>
                        <a:rPr lang="en-US" sz="1800" u="none" strike="noStrike">
                          <a:effectLst/>
                        </a:rPr>
                        <a:t>Class B (unopened)</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Dispose 18 months after purchase</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When opened</a:t>
                      </a:r>
                      <a:endParaRPr lang="en-US" sz="1800" b="0" i="0" u="none" strike="noStrike">
                        <a:solidFill>
                          <a:srgbClr val="000000"/>
                        </a:solidFill>
                        <a:effectLst/>
                        <a:latin typeface="Calibri" panose="020F0502020204030204" pitchFamily="34" charset="0"/>
                      </a:endParaRPr>
                    </a:p>
                  </a:txBody>
                  <a:tcPr marL="5180" marR="5180" marT="5180" marB="0" anchor="b"/>
                </a:tc>
                <a:extLst>
                  <a:ext uri="{0D108BD9-81ED-4DB2-BD59-A6C34878D82A}">
                    <a16:rowId xmlns:a16="http://schemas.microsoft.com/office/drawing/2014/main" val="369176357"/>
                  </a:ext>
                </a:extLst>
              </a:tr>
              <a:tr h="295269">
                <a:tc>
                  <a:txBody>
                    <a:bodyPr/>
                    <a:lstStyle/>
                    <a:p>
                      <a:pPr algn="l" rtl="0" fontAlgn="b">
                        <a:buNone/>
                      </a:pPr>
                      <a:r>
                        <a:rPr lang="en-US" sz="1800" u="none" strike="noStrike">
                          <a:effectLst/>
                        </a:rPr>
                        <a:t>Class C (stabilized)</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Same as Class B</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Same as Class B</a:t>
                      </a:r>
                      <a:endParaRPr lang="en-US" sz="1800" b="0" i="0" u="none" strike="noStrike">
                        <a:solidFill>
                          <a:srgbClr val="000000"/>
                        </a:solidFill>
                        <a:effectLst/>
                        <a:latin typeface="Calibri" panose="020F0502020204030204" pitchFamily="34" charset="0"/>
                      </a:endParaRPr>
                    </a:p>
                  </a:txBody>
                  <a:tcPr marL="5180" marR="5180" marT="5180" marB="0" anchor="b"/>
                </a:tc>
                <a:extLst>
                  <a:ext uri="{0D108BD9-81ED-4DB2-BD59-A6C34878D82A}">
                    <a16:rowId xmlns:a16="http://schemas.microsoft.com/office/drawing/2014/main" val="2072303168"/>
                  </a:ext>
                </a:extLst>
              </a:tr>
              <a:tr h="295269">
                <a:tc>
                  <a:txBody>
                    <a:bodyPr/>
                    <a:lstStyle/>
                    <a:p>
                      <a:pPr algn="l" rtl="0" fontAlgn="b">
                        <a:buNone/>
                      </a:pPr>
                      <a:r>
                        <a:rPr lang="en-US" sz="1800" u="none" strike="noStrike">
                          <a:effectLst/>
                        </a:rPr>
                        <a:t>Class C (unstabilized)</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Within 24 hours of opening</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Before use</a:t>
                      </a:r>
                      <a:endParaRPr lang="en-US" sz="1800" b="0" i="0" u="none" strike="noStrike">
                        <a:solidFill>
                          <a:srgbClr val="000000"/>
                        </a:solidFill>
                        <a:effectLst/>
                        <a:latin typeface="Calibri" panose="020F0502020204030204" pitchFamily="34" charset="0"/>
                      </a:endParaRPr>
                    </a:p>
                  </a:txBody>
                  <a:tcPr marL="5180" marR="5180" marT="5180" marB="0" anchor="b"/>
                </a:tc>
                <a:extLst>
                  <a:ext uri="{0D108BD9-81ED-4DB2-BD59-A6C34878D82A}">
                    <a16:rowId xmlns:a16="http://schemas.microsoft.com/office/drawing/2014/main" val="3573657323"/>
                  </a:ext>
                </a:extLst>
              </a:tr>
              <a:tr h="295269">
                <a:tc>
                  <a:txBody>
                    <a:bodyPr/>
                    <a:lstStyle/>
                    <a:p>
                      <a:pPr algn="l" rtl="0" fontAlgn="b">
                        <a:buNone/>
                      </a:pPr>
                      <a:r>
                        <a:rPr lang="en-US" sz="1800" u="none" strike="noStrike">
                          <a:effectLst/>
                        </a:rPr>
                        <a:t>Class D</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a:effectLst/>
                        </a:rPr>
                        <a:t>Same as Class B</a:t>
                      </a:r>
                      <a:endParaRPr lang="en-US" sz="1800" b="0" i="0" u="none" strike="noStrike">
                        <a:solidFill>
                          <a:srgbClr val="000000"/>
                        </a:solidFill>
                        <a:effectLst/>
                        <a:latin typeface="Calibri" panose="020F0502020204030204" pitchFamily="34" charset="0"/>
                      </a:endParaRPr>
                    </a:p>
                  </a:txBody>
                  <a:tcPr marL="5180" marR="5180" marT="5180" marB="0" anchor="b"/>
                </a:tc>
                <a:tc>
                  <a:txBody>
                    <a:bodyPr/>
                    <a:lstStyle/>
                    <a:p>
                      <a:pPr algn="l" rtl="0" fontAlgn="b">
                        <a:buNone/>
                      </a:pPr>
                      <a:r>
                        <a:rPr lang="en-US" sz="1800" u="none" strike="noStrike" dirty="0">
                          <a:effectLst/>
                        </a:rPr>
                        <a:t>Same as Class B</a:t>
                      </a:r>
                      <a:endParaRPr lang="en-US" sz="1800" b="0" i="0" u="none" strike="noStrike" dirty="0">
                        <a:solidFill>
                          <a:srgbClr val="000000"/>
                        </a:solidFill>
                        <a:effectLst/>
                        <a:latin typeface="Calibri" panose="020F0502020204030204" pitchFamily="34" charset="0"/>
                      </a:endParaRPr>
                    </a:p>
                  </a:txBody>
                  <a:tcPr marL="5180" marR="5180" marT="5180" marB="0" anchor="b"/>
                </a:tc>
                <a:extLst>
                  <a:ext uri="{0D108BD9-81ED-4DB2-BD59-A6C34878D82A}">
                    <a16:rowId xmlns:a16="http://schemas.microsoft.com/office/drawing/2014/main" val="484705611"/>
                  </a:ext>
                </a:extLst>
              </a:tr>
            </a:tbl>
          </a:graphicData>
        </a:graphic>
      </p:graphicFrame>
    </p:spTree>
    <p:extLst>
      <p:ext uri="{BB962C8B-B14F-4D97-AF65-F5344CB8AC3E}">
        <p14:creationId xmlns:p14="http://schemas.microsoft.com/office/powerpoint/2010/main" val="2446549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BB7E7-EC66-958C-BEB6-5EF27774E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7E655-988C-5E7B-1052-9BE4BBC3ACD0}"/>
              </a:ext>
            </a:extLst>
          </p:cNvPr>
          <p:cNvSpPr>
            <a:spLocks noGrp="1"/>
          </p:cNvSpPr>
          <p:nvPr>
            <p:ph type="title"/>
          </p:nvPr>
        </p:nvSpPr>
        <p:spPr>
          <a:xfrm>
            <a:off x="0" y="127983"/>
            <a:ext cx="10444480" cy="804705"/>
          </a:xfrm>
        </p:spPr>
        <p:txBody>
          <a:bodyPr/>
          <a:lstStyle/>
          <a:p>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Maximum Recommended storage time – Other Time-Sensitives</a:t>
            </a:r>
          </a:p>
        </p:txBody>
      </p:sp>
      <p:graphicFrame>
        <p:nvGraphicFramePr>
          <p:cNvPr id="6" name="Table 5">
            <a:extLst>
              <a:ext uri="{FF2B5EF4-FFF2-40B4-BE49-F238E27FC236}">
                <a16:creationId xmlns:a16="http://schemas.microsoft.com/office/drawing/2014/main" id="{36463C8F-A463-B120-E1AD-B9BB3931287C}"/>
              </a:ext>
            </a:extLst>
          </p:cNvPr>
          <p:cNvGraphicFramePr>
            <a:graphicFrameLocks noGrp="1"/>
          </p:cNvGraphicFramePr>
          <p:nvPr>
            <p:extLst>
              <p:ext uri="{D42A27DB-BD31-4B8C-83A1-F6EECF244321}">
                <p14:modId xmlns:p14="http://schemas.microsoft.com/office/powerpoint/2010/main" val="3760992707"/>
              </p:ext>
            </p:extLst>
          </p:nvPr>
        </p:nvGraphicFramePr>
        <p:xfrm>
          <a:off x="1925638" y="1336421"/>
          <a:ext cx="8340858" cy="4122082"/>
        </p:xfrm>
        <a:graphic>
          <a:graphicData uri="http://schemas.openxmlformats.org/drawingml/2006/table">
            <a:tbl>
              <a:tblPr>
                <a:tableStyleId>{5C22544A-7EE6-4342-B048-85BDC9FD1C3A}</a:tableStyleId>
              </a:tblPr>
              <a:tblGrid>
                <a:gridCol w="2780286">
                  <a:extLst>
                    <a:ext uri="{9D8B030D-6E8A-4147-A177-3AD203B41FA5}">
                      <a16:colId xmlns:a16="http://schemas.microsoft.com/office/drawing/2014/main" val="1823737571"/>
                    </a:ext>
                  </a:extLst>
                </a:gridCol>
                <a:gridCol w="2780286">
                  <a:extLst>
                    <a:ext uri="{9D8B030D-6E8A-4147-A177-3AD203B41FA5}">
                      <a16:colId xmlns:a16="http://schemas.microsoft.com/office/drawing/2014/main" val="3370530254"/>
                    </a:ext>
                  </a:extLst>
                </a:gridCol>
                <a:gridCol w="2780286">
                  <a:extLst>
                    <a:ext uri="{9D8B030D-6E8A-4147-A177-3AD203B41FA5}">
                      <a16:colId xmlns:a16="http://schemas.microsoft.com/office/drawing/2014/main" val="3307564261"/>
                    </a:ext>
                  </a:extLst>
                </a:gridCol>
              </a:tblGrid>
              <a:tr h="266603">
                <a:tc>
                  <a:txBody>
                    <a:bodyPr/>
                    <a:lstStyle/>
                    <a:p>
                      <a:pPr algn="l" rtl="0" fontAlgn="b">
                        <a:buNone/>
                      </a:pPr>
                      <a:r>
                        <a:rPr lang="en-US" sz="1600" b="1" u="none" strike="noStrike" dirty="0">
                          <a:effectLst/>
                        </a:rPr>
                        <a:t>Category</a:t>
                      </a:r>
                      <a:endParaRPr lang="en-US" sz="1600" b="1"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b="1" u="none" strike="noStrike" dirty="0">
                          <a:effectLst/>
                        </a:rPr>
                        <a:t>Maximum Storage Time </a:t>
                      </a:r>
                      <a:endParaRPr lang="en-US" sz="1600" b="1"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b="1" u="none" strike="noStrike" dirty="0">
                          <a:effectLst/>
                        </a:rPr>
                        <a:t>Inspection Frequency</a:t>
                      </a:r>
                      <a:endParaRPr lang="en-US" sz="1600" b="1" i="0" u="none" strike="noStrike" dirty="0">
                        <a:solidFill>
                          <a:srgbClr val="000000"/>
                        </a:solidFill>
                        <a:effectLst/>
                        <a:latin typeface="Calibri" panose="020F0502020204030204" pitchFamily="34" charset="0"/>
                      </a:endParaRPr>
                    </a:p>
                  </a:txBody>
                  <a:tcPr marL="4761" marR="4761" marT="4761" marB="0" anchor="b"/>
                </a:tc>
                <a:extLst>
                  <a:ext uri="{0D108BD9-81ED-4DB2-BD59-A6C34878D82A}">
                    <a16:rowId xmlns:a16="http://schemas.microsoft.com/office/drawing/2014/main" val="1866076869"/>
                  </a:ext>
                </a:extLst>
              </a:tr>
              <a:tr h="537966">
                <a:tc>
                  <a:txBody>
                    <a:bodyPr/>
                    <a:lstStyle/>
                    <a:p>
                      <a:pPr algn="l" rtl="0" fontAlgn="b">
                        <a:buNone/>
                      </a:pPr>
                      <a:r>
                        <a:rPr lang="en-US" sz="1600" u="none" strike="noStrike">
                          <a:effectLst/>
                        </a:rPr>
                        <a:t>Picric Acid</a:t>
                      </a:r>
                      <a:endParaRPr lang="en-US" sz="1600" b="0" i="0" u="none" strike="noStrike">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2 years.</a:t>
                      </a:r>
                      <a:endParaRPr lang="en-US" sz="1600" b="0"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Must be kept wet.  Inspect quarterly and add liquid.</a:t>
                      </a:r>
                      <a:endParaRPr lang="en-US" sz="1600" b="0" i="0" u="none" strike="noStrike" dirty="0">
                        <a:solidFill>
                          <a:srgbClr val="000000"/>
                        </a:solidFill>
                        <a:effectLst/>
                        <a:latin typeface="Calibri" panose="020F0502020204030204" pitchFamily="34" charset="0"/>
                      </a:endParaRPr>
                    </a:p>
                  </a:txBody>
                  <a:tcPr marL="4761" marR="4761" marT="4761" marB="0" anchor="b"/>
                </a:tc>
                <a:extLst>
                  <a:ext uri="{0D108BD9-81ED-4DB2-BD59-A6C34878D82A}">
                    <a16:rowId xmlns:a16="http://schemas.microsoft.com/office/drawing/2014/main" val="4037149309"/>
                  </a:ext>
                </a:extLst>
              </a:tr>
              <a:tr h="561770">
                <a:tc>
                  <a:txBody>
                    <a:bodyPr/>
                    <a:lstStyle/>
                    <a:p>
                      <a:pPr algn="l" rtl="0" fontAlgn="b">
                        <a:buNone/>
                      </a:pPr>
                      <a:r>
                        <a:rPr lang="en-US" sz="1600" u="none" strike="noStrike">
                          <a:effectLst/>
                        </a:rPr>
                        <a:t>Anhydrous Hydrogen Halide Gas Cylinders</a:t>
                      </a:r>
                      <a:endParaRPr lang="en-US" sz="1600" b="0" i="0" u="none" strike="noStrike">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2 years or when expired.</a:t>
                      </a:r>
                      <a:endParaRPr lang="en-US" sz="1600" b="0"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a:effectLst/>
                        </a:rPr>
                        <a:t>Regularly check if cylinder pressure is rising. </a:t>
                      </a:r>
                      <a:endParaRPr lang="en-US" sz="1600" b="0" i="0" u="none" strike="noStrike">
                        <a:solidFill>
                          <a:srgbClr val="000000"/>
                        </a:solidFill>
                        <a:effectLst/>
                        <a:latin typeface="Calibri" panose="020F0502020204030204" pitchFamily="34" charset="0"/>
                      </a:endParaRPr>
                    </a:p>
                  </a:txBody>
                  <a:tcPr marL="4761" marR="4761" marT="4761" marB="0" anchor="b"/>
                </a:tc>
                <a:extLst>
                  <a:ext uri="{0D108BD9-81ED-4DB2-BD59-A6C34878D82A}">
                    <a16:rowId xmlns:a16="http://schemas.microsoft.com/office/drawing/2014/main" val="2727672560"/>
                  </a:ext>
                </a:extLst>
              </a:tr>
              <a:tr h="542727">
                <a:tc>
                  <a:txBody>
                    <a:bodyPr/>
                    <a:lstStyle/>
                    <a:p>
                      <a:pPr algn="l" rtl="0" fontAlgn="b">
                        <a:buNone/>
                      </a:pPr>
                      <a:r>
                        <a:rPr lang="en-US" sz="1600" u="none" strike="noStrike">
                          <a:effectLst/>
                        </a:rPr>
                        <a:t>Alkali Metals</a:t>
                      </a:r>
                      <a:endParaRPr lang="en-US" sz="1600" b="0" i="0" u="none" strike="noStrike">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Dispose when expired, discolored, or forms a crust.</a:t>
                      </a:r>
                      <a:endParaRPr lang="en-US" sz="1600" b="0"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a:effectLst/>
                        </a:rPr>
                        <a:t>Before use.</a:t>
                      </a:r>
                      <a:endParaRPr lang="en-US" sz="1600" b="0" i="0" u="none" strike="noStrike">
                        <a:solidFill>
                          <a:srgbClr val="000000"/>
                        </a:solidFill>
                        <a:effectLst/>
                        <a:latin typeface="Calibri" panose="020F0502020204030204" pitchFamily="34" charset="0"/>
                      </a:endParaRPr>
                    </a:p>
                  </a:txBody>
                  <a:tcPr marL="4761" marR="4761" marT="4761" marB="0" anchor="b"/>
                </a:tc>
                <a:extLst>
                  <a:ext uri="{0D108BD9-81ED-4DB2-BD59-A6C34878D82A}">
                    <a16:rowId xmlns:a16="http://schemas.microsoft.com/office/drawing/2014/main" val="2463596723"/>
                  </a:ext>
                </a:extLst>
              </a:tr>
              <a:tr h="584833">
                <a:tc>
                  <a:txBody>
                    <a:bodyPr/>
                    <a:lstStyle/>
                    <a:p>
                      <a:pPr algn="l" rtl="0" fontAlgn="b">
                        <a:buNone/>
                      </a:pPr>
                      <a:r>
                        <a:rPr lang="en-US" sz="1600" u="none" strike="noStrike" dirty="0">
                          <a:effectLst/>
                        </a:rPr>
                        <a:t>Alkali-Metal Amides</a:t>
                      </a:r>
                      <a:endParaRPr lang="en-US" sz="1600" b="0"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1 year after opening</a:t>
                      </a:r>
                    </a:p>
                    <a:p>
                      <a:pPr algn="l" rtl="0" fontAlgn="b">
                        <a:buNone/>
                      </a:pPr>
                      <a:r>
                        <a:rPr lang="en-US" sz="1600" u="none" strike="noStrike" dirty="0">
                          <a:effectLst/>
                        </a:rPr>
                        <a:t>Unopened: After 2 years</a:t>
                      </a:r>
                      <a:endParaRPr lang="en-US" sz="1600" b="0"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a:effectLst/>
                        </a:rPr>
                        <a:t>Hazard is not visible.</a:t>
                      </a:r>
                      <a:endParaRPr lang="en-US" sz="1600" b="0" i="0" u="none" strike="noStrike">
                        <a:solidFill>
                          <a:srgbClr val="000000"/>
                        </a:solidFill>
                        <a:effectLst/>
                        <a:latin typeface="Calibri" panose="020F0502020204030204" pitchFamily="34" charset="0"/>
                      </a:endParaRPr>
                    </a:p>
                  </a:txBody>
                  <a:tcPr marL="4761" marR="4761" marT="4761" marB="0" anchor="b"/>
                </a:tc>
                <a:extLst>
                  <a:ext uri="{0D108BD9-81ED-4DB2-BD59-A6C34878D82A}">
                    <a16:rowId xmlns:a16="http://schemas.microsoft.com/office/drawing/2014/main" val="4270100714"/>
                  </a:ext>
                </a:extLst>
              </a:tr>
              <a:tr h="542727">
                <a:tc>
                  <a:txBody>
                    <a:bodyPr/>
                    <a:lstStyle/>
                    <a:p>
                      <a:pPr algn="l" rtl="0" fontAlgn="b">
                        <a:buNone/>
                      </a:pPr>
                      <a:r>
                        <a:rPr lang="en-US" sz="1600" u="none" strike="noStrike">
                          <a:effectLst/>
                        </a:rPr>
                        <a:t>Chloroform (stabilized w EtOH)</a:t>
                      </a:r>
                      <a:endParaRPr lang="en-US" sz="1600" b="0" i="0" u="none" strike="noStrike">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1 year after opening.  </a:t>
                      </a:r>
                    </a:p>
                    <a:p>
                      <a:pPr algn="l" rtl="0" fontAlgn="b">
                        <a:buNone/>
                      </a:pPr>
                      <a:r>
                        <a:rPr lang="en-US" sz="1600" u="none" strike="noStrike" dirty="0">
                          <a:effectLst/>
                        </a:rPr>
                        <a:t>Unopened: After 3 years.</a:t>
                      </a:r>
                      <a:endParaRPr lang="en-US" sz="1600" b="0"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Hazard is not visible.</a:t>
                      </a:r>
                      <a:endParaRPr lang="en-US" sz="1600" b="0" i="0" u="none" strike="noStrike" dirty="0">
                        <a:solidFill>
                          <a:srgbClr val="000000"/>
                        </a:solidFill>
                        <a:effectLst/>
                        <a:latin typeface="Calibri" panose="020F0502020204030204" pitchFamily="34" charset="0"/>
                      </a:endParaRPr>
                    </a:p>
                  </a:txBody>
                  <a:tcPr marL="4761" marR="4761" marT="4761" marB="0" anchor="b"/>
                </a:tc>
                <a:extLst>
                  <a:ext uri="{0D108BD9-81ED-4DB2-BD59-A6C34878D82A}">
                    <a16:rowId xmlns:a16="http://schemas.microsoft.com/office/drawing/2014/main" val="1147118408"/>
                  </a:ext>
                </a:extLst>
              </a:tr>
              <a:tr h="271364">
                <a:tc>
                  <a:txBody>
                    <a:bodyPr/>
                    <a:lstStyle/>
                    <a:p>
                      <a:pPr algn="l" rtl="0" fontAlgn="b">
                        <a:buNone/>
                      </a:pPr>
                      <a:r>
                        <a:rPr lang="en-US" sz="1600" u="none" strike="noStrike">
                          <a:effectLst/>
                        </a:rPr>
                        <a:t>Chloroform (unstabilized)</a:t>
                      </a:r>
                      <a:endParaRPr lang="en-US" sz="1600" b="0" i="0" u="none" strike="noStrike">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1 year.</a:t>
                      </a:r>
                      <a:endParaRPr lang="en-US" sz="1600" b="0"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a:effectLst/>
                        </a:rPr>
                        <a:t>Hazard is not visible.</a:t>
                      </a:r>
                      <a:endParaRPr lang="en-US" sz="1600" b="0" i="0" u="none" strike="noStrike">
                        <a:solidFill>
                          <a:srgbClr val="000000"/>
                        </a:solidFill>
                        <a:effectLst/>
                        <a:latin typeface="Calibri" panose="020F0502020204030204" pitchFamily="34" charset="0"/>
                      </a:endParaRPr>
                    </a:p>
                  </a:txBody>
                  <a:tcPr marL="4761" marR="4761" marT="4761" marB="0" anchor="b"/>
                </a:tc>
                <a:extLst>
                  <a:ext uri="{0D108BD9-81ED-4DB2-BD59-A6C34878D82A}">
                    <a16:rowId xmlns:a16="http://schemas.microsoft.com/office/drawing/2014/main" val="3490561912"/>
                  </a:ext>
                </a:extLst>
              </a:tr>
              <a:tr h="271364">
                <a:tc>
                  <a:txBody>
                    <a:bodyPr/>
                    <a:lstStyle/>
                    <a:p>
                      <a:pPr algn="l" rtl="0" fontAlgn="b">
                        <a:buNone/>
                      </a:pPr>
                      <a:r>
                        <a:rPr lang="en-US" sz="1600" u="none" strike="noStrike">
                          <a:effectLst/>
                        </a:rPr>
                        <a:t>Nitric Acid in HDPE</a:t>
                      </a:r>
                      <a:endParaRPr lang="en-US" sz="1600" b="0" i="0" u="none" strike="noStrike">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2 years.</a:t>
                      </a:r>
                      <a:endParaRPr lang="en-US" sz="1600" b="0"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a:effectLst/>
                        </a:rPr>
                        <a:t>Before use.</a:t>
                      </a:r>
                      <a:endParaRPr lang="en-US" sz="1600" b="0" i="0" u="none" strike="noStrike">
                        <a:solidFill>
                          <a:srgbClr val="000000"/>
                        </a:solidFill>
                        <a:effectLst/>
                        <a:latin typeface="Calibri" panose="020F0502020204030204" pitchFamily="34" charset="0"/>
                      </a:endParaRPr>
                    </a:p>
                  </a:txBody>
                  <a:tcPr marL="4761" marR="4761" marT="4761" marB="0" anchor="b"/>
                </a:tc>
                <a:extLst>
                  <a:ext uri="{0D108BD9-81ED-4DB2-BD59-A6C34878D82A}">
                    <a16:rowId xmlns:a16="http://schemas.microsoft.com/office/drawing/2014/main" val="2734616305"/>
                  </a:ext>
                </a:extLst>
              </a:tr>
              <a:tr h="271364">
                <a:tc>
                  <a:txBody>
                    <a:bodyPr/>
                    <a:lstStyle/>
                    <a:p>
                      <a:pPr algn="l" rtl="0" fontAlgn="b">
                        <a:buNone/>
                      </a:pPr>
                      <a:r>
                        <a:rPr lang="en-US" sz="1600" u="none" strike="noStrike">
                          <a:effectLst/>
                        </a:rPr>
                        <a:t>Formic Acid</a:t>
                      </a:r>
                      <a:endParaRPr lang="en-US" sz="1600" b="0" i="0" u="none" strike="noStrike">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b="0" i="0" u="none" strike="noStrike" dirty="0">
                          <a:solidFill>
                            <a:srgbClr val="000000"/>
                          </a:solidFill>
                          <a:effectLst/>
                          <a:latin typeface="Calibri" panose="020F0502020204030204" pitchFamily="34" charset="0"/>
                        </a:rPr>
                        <a:t>When expired.</a:t>
                      </a:r>
                    </a:p>
                  </a:txBody>
                  <a:tcPr marL="4761" marR="4761" marT="4761" marB="0" anchor="b"/>
                </a:tc>
                <a:tc>
                  <a:txBody>
                    <a:bodyPr/>
                    <a:lstStyle/>
                    <a:p>
                      <a:pPr algn="l" rtl="0" fontAlgn="b">
                        <a:buNone/>
                      </a:pPr>
                      <a:r>
                        <a:rPr lang="en-US" sz="1600" u="none" strike="noStrike">
                          <a:effectLst/>
                        </a:rPr>
                        <a:t>Vent every 12 months.</a:t>
                      </a:r>
                      <a:endParaRPr lang="en-US" sz="1600" b="0" i="0" u="none" strike="noStrike">
                        <a:solidFill>
                          <a:srgbClr val="000000"/>
                        </a:solidFill>
                        <a:effectLst/>
                        <a:latin typeface="Calibri" panose="020F0502020204030204" pitchFamily="34" charset="0"/>
                      </a:endParaRPr>
                    </a:p>
                  </a:txBody>
                  <a:tcPr marL="4761" marR="4761" marT="4761" marB="0" anchor="b"/>
                </a:tc>
                <a:extLst>
                  <a:ext uri="{0D108BD9-81ED-4DB2-BD59-A6C34878D82A}">
                    <a16:rowId xmlns:a16="http://schemas.microsoft.com/office/drawing/2014/main" val="3069783424"/>
                  </a:ext>
                </a:extLst>
              </a:tr>
              <a:tr h="271364">
                <a:tc>
                  <a:txBody>
                    <a:bodyPr/>
                    <a:lstStyle/>
                    <a:p>
                      <a:pPr algn="l" rtl="0" fontAlgn="b">
                        <a:buNone/>
                      </a:pPr>
                      <a:r>
                        <a:rPr lang="en-US" sz="1600" u="none" strike="noStrike">
                          <a:effectLst/>
                        </a:rPr>
                        <a:t>Hydrogen Peroxide</a:t>
                      </a:r>
                      <a:endParaRPr lang="en-US" sz="1600" b="0" i="0" u="none" strike="noStrike">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1 year or when expired.</a:t>
                      </a:r>
                      <a:endParaRPr lang="en-US" sz="1600" b="0" i="0" u="none" strike="noStrike" dirty="0">
                        <a:solidFill>
                          <a:srgbClr val="000000"/>
                        </a:solidFill>
                        <a:effectLst/>
                        <a:latin typeface="Calibri" panose="020F0502020204030204" pitchFamily="34" charset="0"/>
                      </a:endParaRPr>
                    </a:p>
                  </a:txBody>
                  <a:tcPr marL="4761" marR="4761" marT="4761" marB="0" anchor="b"/>
                </a:tc>
                <a:tc>
                  <a:txBody>
                    <a:bodyPr/>
                    <a:lstStyle/>
                    <a:p>
                      <a:pPr algn="l" rtl="0" fontAlgn="b">
                        <a:buNone/>
                      </a:pPr>
                      <a:r>
                        <a:rPr lang="en-US" sz="1600" u="none" strike="noStrike" dirty="0">
                          <a:effectLst/>
                        </a:rPr>
                        <a:t>Vent regularly.</a:t>
                      </a:r>
                      <a:endParaRPr lang="en-US" sz="1600" b="0" i="0" u="none" strike="noStrike" dirty="0">
                        <a:solidFill>
                          <a:srgbClr val="000000"/>
                        </a:solidFill>
                        <a:effectLst/>
                        <a:latin typeface="Calibri" panose="020F0502020204030204" pitchFamily="34" charset="0"/>
                      </a:endParaRPr>
                    </a:p>
                  </a:txBody>
                  <a:tcPr marL="4761" marR="4761" marT="4761" marB="0" anchor="b"/>
                </a:tc>
                <a:extLst>
                  <a:ext uri="{0D108BD9-81ED-4DB2-BD59-A6C34878D82A}">
                    <a16:rowId xmlns:a16="http://schemas.microsoft.com/office/drawing/2014/main" val="3371266908"/>
                  </a:ext>
                </a:extLst>
              </a:tr>
            </a:tbl>
          </a:graphicData>
        </a:graphic>
      </p:graphicFrame>
    </p:spTree>
    <p:extLst>
      <p:ext uri="{BB962C8B-B14F-4D97-AF65-F5344CB8AC3E}">
        <p14:creationId xmlns:p14="http://schemas.microsoft.com/office/powerpoint/2010/main" val="3575232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BF118-2413-EFE2-8C98-D40492553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545BD-F0B5-DE7E-FA7F-1416089F9D5E}"/>
              </a:ext>
            </a:extLst>
          </p:cNvPr>
          <p:cNvSpPr>
            <a:spLocks noGrp="1"/>
          </p:cNvSpPr>
          <p:nvPr>
            <p:ph type="title"/>
          </p:nvPr>
        </p:nvSpPr>
        <p:spPr>
          <a:xfrm>
            <a:off x="0" y="18255"/>
            <a:ext cx="10444480" cy="1125924"/>
          </a:xfrm>
        </p:spPr>
        <p:txBody>
          <a:bodyPr/>
          <a:lstStyle/>
          <a:p>
            <a:r>
              <a:rPr lang="en-US" b="1" dirty="0">
                <a:effectLst>
                  <a:outerShdw blurRad="38100" dist="38100" dir="2700000" algn="tl">
                    <a:srgbClr val="000000">
                      <a:alpha val="43137"/>
                    </a:srgbClr>
                  </a:outerShdw>
                </a:effectLst>
              </a:rPr>
              <a:t>Peroxide formers - Storage</a:t>
            </a:r>
          </a:p>
        </p:txBody>
      </p:sp>
      <p:sp>
        <p:nvSpPr>
          <p:cNvPr id="8" name="Content Placeholder 2">
            <a:extLst>
              <a:ext uri="{FF2B5EF4-FFF2-40B4-BE49-F238E27FC236}">
                <a16:creationId xmlns:a16="http://schemas.microsoft.com/office/drawing/2014/main" id="{E3D697BF-6CC8-B116-C69E-E4C3C3D939B7}"/>
              </a:ext>
            </a:extLst>
          </p:cNvPr>
          <p:cNvSpPr txBox="1">
            <a:spLocks/>
          </p:cNvSpPr>
          <p:nvPr/>
        </p:nvSpPr>
        <p:spPr bwMode="auto">
          <a:xfrm>
            <a:off x="518160" y="1277424"/>
            <a:ext cx="5658394" cy="365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Ø"/>
            </a:pPr>
            <a:r>
              <a:rPr lang="en-US" dirty="0"/>
              <a:t>To keep better track of chemicals, store all containers of the same compound together</a:t>
            </a:r>
          </a:p>
          <a:p>
            <a:pPr>
              <a:buFont typeface="Wingdings" panose="05000000000000000000" pitchFamily="2" charset="2"/>
              <a:buChar char="Ø"/>
            </a:pPr>
            <a:r>
              <a:rPr lang="en-US" dirty="0"/>
              <a:t>Use up the oldest containers first</a:t>
            </a:r>
          </a:p>
          <a:p>
            <a:pPr>
              <a:buFont typeface="Wingdings" panose="05000000000000000000" pitchFamily="2" charset="2"/>
              <a:buChar char="Ø"/>
            </a:pPr>
            <a:r>
              <a:rPr lang="en-US" dirty="0"/>
              <a:t>Store in the dark</a:t>
            </a:r>
          </a:p>
          <a:p>
            <a:pPr>
              <a:buFont typeface="Wingdings" panose="05000000000000000000" pitchFamily="2" charset="2"/>
              <a:buChar char="Ø"/>
            </a:pPr>
            <a:r>
              <a:rPr lang="en-US" dirty="0"/>
              <a:t>Use amber bottles, not clear</a:t>
            </a:r>
          </a:p>
          <a:p>
            <a:pPr>
              <a:buFont typeface="Wingdings" panose="05000000000000000000" pitchFamily="2" charset="2"/>
              <a:buChar char="Ø"/>
            </a:pPr>
            <a:r>
              <a:rPr lang="en-US" dirty="0"/>
              <a:t>Wipe cap threads clean after use</a:t>
            </a:r>
          </a:p>
        </p:txBody>
      </p:sp>
      <p:pic>
        <p:nvPicPr>
          <p:cNvPr id="4" name="Content Placeholder 6" descr="A group of bottles on a shelf&#10;&#10;AI-generated content may be incorrect.">
            <a:extLst>
              <a:ext uri="{FF2B5EF4-FFF2-40B4-BE49-F238E27FC236}">
                <a16:creationId xmlns:a16="http://schemas.microsoft.com/office/drawing/2014/main" id="{BB010A62-7A94-C5EF-FBE8-AB01F6ACD2E0}"/>
              </a:ext>
            </a:extLst>
          </p:cNvPr>
          <p:cNvPicPr>
            <a:picLocks noGrp="1" noChangeAspect="1"/>
          </p:cNvPicPr>
          <p:nvPr>
            <p:ph idx="1"/>
          </p:nvPr>
        </p:nvPicPr>
        <p:blipFill>
          <a:blip r:embed="rId2"/>
          <a:stretch>
            <a:fillRect/>
          </a:stretch>
        </p:blipFill>
        <p:spPr>
          <a:xfrm>
            <a:off x="8372773" y="1120758"/>
            <a:ext cx="3062023" cy="2994565"/>
          </a:xfrm>
        </p:spPr>
      </p:pic>
      <p:sp>
        <p:nvSpPr>
          <p:cNvPr id="7" name="TextBox 6">
            <a:extLst>
              <a:ext uri="{FF2B5EF4-FFF2-40B4-BE49-F238E27FC236}">
                <a16:creationId xmlns:a16="http://schemas.microsoft.com/office/drawing/2014/main" id="{084574CA-D3B0-819C-3B34-14AFD42ED096}"/>
              </a:ext>
            </a:extLst>
          </p:cNvPr>
          <p:cNvSpPr txBox="1"/>
          <p:nvPr/>
        </p:nvSpPr>
        <p:spPr>
          <a:xfrm>
            <a:off x="8601373" y="4239959"/>
            <a:ext cx="3455499" cy="646331"/>
          </a:xfrm>
          <a:prstGeom prst="rect">
            <a:avLst/>
          </a:prstGeom>
          <a:noFill/>
        </p:spPr>
        <p:txBody>
          <a:bodyPr wrap="square" rtlCol="0">
            <a:spAutoFit/>
          </a:bodyPr>
          <a:lstStyle/>
          <a:p>
            <a:r>
              <a:rPr lang="en-US" i="1" dirty="0"/>
              <a:t>Use up old bottles before purchasing new ones.</a:t>
            </a:r>
          </a:p>
        </p:txBody>
      </p:sp>
    </p:spTree>
    <p:extLst>
      <p:ext uri="{BB962C8B-B14F-4D97-AF65-F5344CB8AC3E}">
        <p14:creationId xmlns:p14="http://schemas.microsoft.com/office/powerpoint/2010/main" val="170188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B9CE7-7763-E3F8-D7A3-E63913630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47DED-5585-5A39-DC07-47720981D7C5}"/>
              </a:ext>
            </a:extLst>
          </p:cNvPr>
          <p:cNvSpPr>
            <a:spLocks noGrp="1"/>
          </p:cNvSpPr>
          <p:nvPr>
            <p:ph type="title"/>
          </p:nvPr>
        </p:nvSpPr>
        <p:spPr>
          <a:xfrm>
            <a:off x="0" y="18255"/>
            <a:ext cx="11308080" cy="804705"/>
          </a:xfrm>
        </p:spPr>
        <p:txBody>
          <a:bodyPr/>
          <a:lstStyle/>
          <a:p>
            <a:r>
              <a:rPr lang="en-US" b="1" dirty="0">
                <a:effectLst>
                  <a:outerShdw blurRad="38100" dist="38100" dir="2700000" algn="tl">
                    <a:srgbClr val="000000">
                      <a:alpha val="43137"/>
                    </a:srgbClr>
                  </a:outerShdw>
                </a:effectLst>
              </a:rPr>
              <a:t>Peroxide formers – Store in amber bottles</a:t>
            </a:r>
          </a:p>
        </p:txBody>
      </p:sp>
      <p:sp>
        <p:nvSpPr>
          <p:cNvPr id="6" name="TextBox 5">
            <a:extLst>
              <a:ext uri="{FF2B5EF4-FFF2-40B4-BE49-F238E27FC236}">
                <a16:creationId xmlns:a16="http://schemas.microsoft.com/office/drawing/2014/main" id="{E126A1DA-F4B3-B6DD-BF09-9AEE12BFF8D0}"/>
              </a:ext>
            </a:extLst>
          </p:cNvPr>
          <p:cNvSpPr txBox="1"/>
          <p:nvPr/>
        </p:nvSpPr>
        <p:spPr>
          <a:xfrm>
            <a:off x="1448152" y="5265834"/>
            <a:ext cx="4888034" cy="646331"/>
          </a:xfrm>
          <a:prstGeom prst="rect">
            <a:avLst/>
          </a:prstGeom>
          <a:noFill/>
        </p:spPr>
        <p:txBody>
          <a:bodyPr wrap="square" rtlCol="0">
            <a:spAutoFit/>
          </a:bodyPr>
          <a:lstStyle/>
          <a:p>
            <a:r>
              <a:rPr lang="en-US" i="1" dirty="0">
                <a:solidFill>
                  <a:srgbClr val="000000"/>
                </a:solidFill>
                <a:latin typeface="Roboto" panose="02000000000000000000" pitchFamily="2" charset="0"/>
              </a:rPr>
              <a:t>Organic Process Research &amp; Development</a:t>
            </a:r>
            <a:r>
              <a:rPr lang="en-US" dirty="0">
                <a:solidFill>
                  <a:srgbClr val="000000"/>
                </a:solidFill>
                <a:latin typeface="Roboto" panose="02000000000000000000" pitchFamily="2" charset="0"/>
              </a:rPr>
              <a:t> </a:t>
            </a:r>
          </a:p>
          <a:p>
            <a:r>
              <a:rPr lang="en-US" b="1" dirty="0">
                <a:solidFill>
                  <a:srgbClr val="000000"/>
                </a:solidFill>
                <a:latin typeface="Roboto" panose="02000000000000000000" pitchFamily="2" charset="0"/>
              </a:rPr>
              <a:t>2022</a:t>
            </a:r>
            <a:r>
              <a:rPr lang="en-US" dirty="0">
                <a:solidFill>
                  <a:srgbClr val="000000"/>
                </a:solidFill>
                <a:latin typeface="Roboto" panose="02000000000000000000" pitchFamily="2" charset="0"/>
              </a:rPr>
              <a:t> </a:t>
            </a:r>
            <a:r>
              <a:rPr lang="en-US" i="1" dirty="0">
                <a:solidFill>
                  <a:srgbClr val="000000"/>
                </a:solidFill>
                <a:latin typeface="Roboto" panose="02000000000000000000" pitchFamily="2" charset="0"/>
              </a:rPr>
              <a:t>26</a:t>
            </a:r>
            <a:r>
              <a:rPr lang="en-US" dirty="0">
                <a:solidFill>
                  <a:srgbClr val="000000"/>
                </a:solidFill>
                <a:latin typeface="Roboto" panose="02000000000000000000" pitchFamily="2" charset="0"/>
              </a:rPr>
              <a:t> (6), 1558-1561</a:t>
            </a:r>
            <a:endParaRPr lang="en-US" dirty="0"/>
          </a:p>
        </p:txBody>
      </p:sp>
      <p:pic>
        <p:nvPicPr>
          <p:cNvPr id="4" name="Picture 3" descr="A shelf with different colored liquids&#10;&#10;AI-generated content may be incorrect.">
            <a:extLst>
              <a:ext uri="{FF2B5EF4-FFF2-40B4-BE49-F238E27FC236}">
                <a16:creationId xmlns:a16="http://schemas.microsoft.com/office/drawing/2014/main" id="{5EBECA58-498F-08F7-C354-122539204EE7}"/>
              </a:ext>
            </a:extLst>
          </p:cNvPr>
          <p:cNvPicPr>
            <a:picLocks noChangeAspect="1"/>
          </p:cNvPicPr>
          <p:nvPr/>
        </p:nvPicPr>
        <p:blipFill>
          <a:blip r:embed="rId3"/>
          <a:stretch>
            <a:fillRect/>
          </a:stretch>
        </p:blipFill>
        <p:spPr>
          <a:xfrm>
            <a:off x="1205788" y="846367"/>
            <a:ext cx="5130398" cy="4396060"/>
          </a:xfrm>
          <a:prstGeom prst="rect">
            <a:avLst/>
          </a:prstGeom>
        </p:spPr>
      </p:pic>
      <p:sp>
        <p:nvSpPr>
          <p:cNvPr id="9" name="TextBox 8">
            <a:extLst>
              <a:ext uri="{FF2B5EF4-FFF2-40B4-BE49-F238E27FC236}">
                <a16:creationId xmlns:a16="http://schemas.microsoft.com/office/drawing/2014/main" id="{7E5EC8F1-D792-6D3D-8B2F-4772444485DD}"/>
              </a:ext>
            </a:extLst>
          </p:cNvPr>
          <p:cNvSpPr txBox="1"/>
          <p:nvPr/>
        </p:nvSpPr>
        <p:spPr>
          <a:xfrm>
            <a:off x="6640285" y="846367"/>
            <a:ext cx="4770663" cy="1569660"/>
          </a:xfrm>
          <a:prstGeom prst="rect">
            <a:avLst/>
          </a:prstGeom>
          <a:noFill/>
        </p:spPr>
        <p:txBody>
          <a:bodyPr wrap="square">
            <a:spAutoFit/>
          </a:bodyPr>
          <a:lstStyle/>
          <a:p>
            <a:r>
              <a:rPr lang="en-US" sz="2400" b="1" dirty="0"/>
              <a:t>Isopropanol in various containers were exposed to constant light for 6 months and peroxide levels measured.</a:t>
            </a:r>
            <a:endParaRPr lang="en-US" sz="2400" dirty="0"/>
          </a:p>
        </p:txBody>
      </p:sp>
      <p:pic>
        <p:nvPicPr>
          <p:cNvPr id="11" name="Picture 10" descr="A graph of different colored lines&#10;&#10;AI-generated content may be incorrect.">
            <a:extLst>
              <a:ext uri="{FF2B5EF4-FFF2-40B4-BE49-F238E27FC236}">
                <a16:creationId xmlns:a16="http://schemas.microsoft.com/office/drawing/2014/main" id="{6420E3AF-BEE3-0575-45EE-9A3666D9E3CF}"/>
              </a:ext>
            </a:extLst>
          </p:cNvPr>
          <p:cNvPicPr>
            <a:picLocks noChangeAspect="1"/>
          </p:cNvPicPr>
          <p:nvPr/>
        </p:nvPicPr>
        <p:blipFill>
          <a:blip r:embed="rId4"/>
          <a:stretch>
            <a:fillRect/>
          </a:stretch>
        </p:blipFill>
        <p:spPr>
          <a:xfrm>
            <a:off x="6640285" y="2580817"/>
            <a:ext cx="4846845" cy="3014439"/>
          </a:xfrm>
          <a:prstGeom prst="rect">
            <a:avLst/>
          </a:prstGeom>
        </p:spPr>
      </p:pic>
    </p:spTree>
    <p:extLst>
      <p:ext uri="{BB962C8B-B14F-4D97-AF65-F5344CB8AC3E}">
        <p14:creationId xmlns:p14="http://schemas.microsoft.com/office/powerpoint/2010/main" val="2228459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E9C0-2024-EBE1-A86F-4E0E439EC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5254B-8292-099F-727A-9D08AE9E5344}"/>
              </a:ext>
            </a:extLst>
          </p:cNvPr>
          <p:cNvSpPr>
            <a:spLocks noGrp="1"/>
          </p:cNvSpPr>
          <p:nvPr>
            <p:ph type="title"/>
          </p:nvPr>
        </p:nvSpPr>
        <p:spPr>
          <a:xfrm>
            <a:off x="0" y="18255"/>
            <a:ext cx="10444480" cy="1125924"/>
          </a:xfrm>
        </p:spPr>
        <p:txBody>
          <a:bodyPr/>
          <a:lstStyle/>
          <a:p>
            <a:r>
              <a:rPr lang="en-US" b="1" dirty="0">
                <a:effectLst>
                  <a:outerShdw blurRad="38100" dist="38100" dir="2700000" algn="tl">
                    <a:srgbClr val="000000">
                      <a:alpha val="43137"/>
                    </a:srgbClr>
                  </a:outerShdw>
                </a:effectLst>
              </a:rPr>
              <a:t>Peroxide formers - labeling</a:t>
            </a:r>
          </a:p>
        </p:txBody>
      </p:sp>
      <p:sp>
        <p:nvSpPr>
          <p:cNvPr id="6" name="TextBox 5">
            <a:extLst>
              <a:ext uri="{FF2B5EF4-FFF2-40B4-BE49-F238E27FC236}">
                <a16:creationId xmlns:a16="http://schemas.microsoft.com/office/drawing/2014/main" id="{A808577C-6E99-F042-83F9-F51B867C625B}"/>
              </a:ext>
            </a:extLst>
          </p:cNvPr>
          <p:cNvSpPr txBox="1"/>
          <p:nvPr/>
        </p:nvSpPr>
        <p:spPr>
          <a:xfrm>
            <a:off x="7235869" y="3846493"/>
            <a:ext cx="4319099" cy="923330"/>
          </a:xfrm>
          <a:prstGeom prst="rect">
            <a:avLst/>
          </a:prstGeom>
          <a:noFill/>
        </p:spPr>
        <p:txBody>
          <a:bodyPr wrap="square" rtlCol="0">
            <a:spAutoFit/>
          </a:bodyPr>
          <a:lstStyle/>
          <a:p>
            <a:r>
              <a:rPr lang="en-US" i="1" dirty="0"/>
              <a:t>OEHS Peroxide Forming Chemical Label – Must be present and filled out for EVERY CONTAINER of Peroxide Former</a:t>
            </a:r>
          </a:p>
        </p:txBody>
      </p:sp>
      <p:sp>
        <p:nvSpPr>
          <p:cNvPr id="8" name="Content Placeholder 2">
            <a:extLst>
              <a:ext uri="{FF2B5EF4-FFF2-40B4-BE49-F238E27FC236}">
                <a16:creationId xmlns:a16="http://schemas.microsoft.com/office/drawing/2014/main" id="{C6780191-0A29-B65B-14C8-42B4D83AE1B1}"/>
              </a:ext>
            </a:extLst>
          </p:cNvPr>
          <p:cNvSpPr txBox="1">
            <a:spLocks/>
          </p:cNvSpPr>
          <p:nvPr/>
        </p:nvSpPr>
        <p:spPr bwMode="auto">
          <a:xfrm>
            <a:off x="883920" y="1277424"/>
            <a:ext cx="5658394" cy="365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Ø"/>
            </a:pPr>
            <a:r>
              <a:rPr lang="en-US" dirty="0"/>
              <a:t>Apply and fill out a Peroxide-Forming Chemical Label for each container</a:t>
            </a:r>
          </a:p>
          <a:p>
            <a:pPr>
              <a:buFont typeface="Wingdings" panose="05000000000000000000" pitchFamily="2" charset="2"/>
              <a:buChar char="Ø"/>
            </a:pPr>
            <a:r>
              <a:rPr lang="en-US" dirty="0"/>
              <a:t>Test and dispose of containers on schedule</a:t>
            </a:r>
          </a:p>
          <a:p>
            <a:pPr>
              <a:buFont typeface="Wingdings" panose="05000000000000000000" pitchFamily="2" charset="2"/>
              <a:buChar char="Ø"/>
            </a:pPr>
            <a:r>
              <a:rPr lang="en-US" dirty="0"/>
              <a:t>Use calendar reminders to track due dates</a:t>
            </a:r>
          </a:p>
        </p:txBody>
      </p:sp>
      <p:pic>
        <p:nvPicPr>
          <p:cNvPr id="5" name="Picture 4" descr="A red and white form with white text&#10;&#10;AI-generated content may be incorrect.">
            <a:extLst>
              <a:ext uri="{FF2B5EF4-FFF2-40B4-BE49-F238E27FC236}">
                <a16:creationId xmlns:a16="http://schemas.microsoft.com/office/drawing/2014/main" id="{A14EF700-DB19-450A-B02A-E7092DFD39DC}"/>
              </a:ext>
            </a:extLst>
          </p:cNvPr>
          <p:cNvPicPr>
            <a:picLocks noChangeAspect="1"/>
          </p:cNvPicPr>
          <p:nvPr/>
        </p:nvPicPr>
        <p:blipFill>
          <a:blip r:embed="rId2"/>
          <a:stretch>
            <a:fillRect/>
          </a:stretch>
        </p:blipFill>
        <p:spPr>
          <a:xfrm>
            <a:off x="7006205" y="1402231"/>
            <a:ext cx="4301875" cy="2075825"/>
          </a:xfrm>
          <a:prstGeom prst="rect">
            <a:avLst/>
          </a:prstGeom>
        </p:spPr>
      </p:pic>
      <p:sp>
        <p:nvSpPr>
          <p:cNvPr id="3" name="TextBox 2">
            <a:extLst>
              <a:ext uri="{FF2B5EF4-FFF2-40B4-BE49-F238E27FC236}">
                <a16:creationId xmlns:a16="http://schemas.microsoft.com/office/drawing/2014/main" id="{E108A5DC-C0A7-7850-0C5A-2C69F47890BA}"/>
              </a:ext>
            </a:extLst>
          </p:cNvPr>
          <p:cNvSpPr txBox="1"/>
          <p:nvPr/>
        </p:nvSpPr>
        <p:spPr>
          <a:xfrm>
            <a:off x="1462521" y="4932666"/>
            <a:ext cx="8730343" cy="830997"/>
          </a:xfrm>
          <a:prstGeom prst="rect">
            <a:avLst/>
          </a:prstGeom>
          <a:noFill/>
        </p:spPr>
        <p:txBody>
          <a:bodyPr wrap="square" rtlCol="0">
            <a:spAutoFit/>
          </a:bodyPr>
          <a:lstStyle/>
          <a:p>
            <a:r>
              <a:rPr lang="en-US" sz="2400" b="1" dirty="0">
                <a:latin typeface="+mn-lt"/>
              </a:rPr>
              <a:t>Label Template Available on OEHS Website:</a:t>
            </a:r>
          </a:p>
          <a:p>
            <a:r>
              <a:rPr lang="en-US" sz="2400" dirty="0">
                <a:latin typeface="+mn-lt"/>
              </a:rPr>
              <a:t>Main </a:t>
            </a:r>
            <a:r>
              <a:rPr lang="en-US" sz="2400" dirty="0" err="1">
                <a:latin typeface="+mn-lt"/>
              </a:rPr>
              <a:t>Page</a:t>
            </a:r>
            <a:r>
              <a:rPr lang="en-US" sz="2400" dirty="0" err="1">
                <a:latin typeface="+mn-lt"/>
                <a:ea typeface="Calibri" panose="020F0502020204030204" pitchFamily="34" charset="0"/>
                <a:cs typeface="Calibri" panose="020F0502020204030204" pitchFamily="34" charset="0"/>
                <a:sym typeface="Wingdings" panose="05000000000000000000" pitchFamily="2" charset="2"/>
              </a:rPr>
              <a:t>Research</a:t>
            </a:r>
            <a:r>
              <a:rPr lang="en-US" sz="2400" dirty="0">
                <a:latin typeface="+mn-lt"/>
                <a:ea typeface="Calibri" panose="020F0502020204030204" pitchFamily="34" charset="0"/>
                <a:cs typeface="Calibri" panose="020F0502020204030204" pitchFamily="34" charset="0"/>
                <a:sym typeface="Wingdings" panose="05000000000000000000" pitchFamily="2" charset="2"/>
              </a:rPr>
              <a:t> and Laboratory </a:t>
            </a:r>
            <a:r>
              <a:rPr lang="en-US" sz="2400" dirty="0" err="1">
                <a:latin typeface="+mn-lt"/>
                <a:ea typeface="Calibri" panose="020F0502020204030204" pitchFamily="34" charset="0"/>
                <a:cs typeface="Calibri" panose="020F0502020204030204" pitchFamily="34" charset="0"/>
                <a:sym typeface="Wingdings" panose="05000000000000000000" pitchFamily="2" charset="2"/>
              </a:rPr>
              <a:t>SafetyLabels</a:t>
            </a:r>
            <a:endParaRPr lang="en-US" sz="2400" dirty="0">
              <a:latin typeface="+mn-lt"/>
            </a:endParaRPr>
          </a:p>
        </p:txBody>
      </p:sp>
    </p:spTree>
    <p:extLst>
      <p:ext uri="{BB962C8B-B14F-4D97-AF65-F5344CB8AC3E}">
        <p14:creationId xmlns:p14="http://schemas.microsoft.com/office/powerpoint/2010/main" val="2042339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D1FFC-773C-D052-B959-14194B2B55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B12E46-51D6-9E16-F80B-C53209033EB9}"/>
              </a:ext>
            </a:extLst>
          </p:cNvPr>
          <p:cNvSpPr>
            <a:spLocks noGrp="1"/>
          </p:cNvSpPr>
          <p:nvPr>
            <p:ph type="title"/>
          </p:nvPr>
        </p:nvSpPr>
        <p:spPr>
          <a:xfrm>
            <a:off x="0" y="18255"/>
            <a:ext cx="11841480" cy="804705"/>
          </a:xfrm>
        </p:spPr>
        <p:txBody>
          <a:bodyPr/>
          <a:lstStyle/>
          <a:p>
            <a:r>
              <a:rPr lang="en-US" b="1" dirty="0">
                <a:effectLst>
                  <a:outerShdw blurRad="38100" dist="38100" dir="2700000" algn="tl">
                    <a:srgbClr val="000000">
                      <a:alpha val="43137"/>
                    </a:srgbClr>
                  </a:outerShdw>
                </a:effectLst>
              </a:rPr>
              <a:t>Inspection of time-sensitive containers</a:t>
            </a:r>
          </a:p>
        </p:txBody>
      </p:sp>
      <p:sp>
        <p:nvSpPr>
          <p:cNvPr id="3" name="Content Placeholder 2">
            <a:extLst>
              <a:ext uri="{FF2B5EF4-FFF2-40B4-BE49-F238E27FC236}">
                <a16:creationId xmlns:a16="http://schemas.microsoft.com/office/drawing/2014/main" id="{A91848A2-4D81-4424-43D7-CCBEA40489E7}"/>
              </a:ext>
            </a:extLst>
          </p:cNvPr>
          <p:cNvSpPr>
            <a:spLocks noGrp="1"/>
          </p:cNvSpPr>
          <p:nvPr>
            <p:ph idx="1"/>
          </p:nvPr>
        </p:nvSpPr>
        <p:spPr>
          <a:xfrm>
            <a:off x="883919" y="1253331"/>
            <a:ext cx="10600509" cy="4351338"/>
          </a:xfrm>
        </p:spPr>
        <p:txBody>
          <a:bodyPr/>
          <a:lstStyle/>
          <a:p>
            <a:pPr>
              <a:buFont typeface="Wingdings" panose="05000000000000000000" pitchFamily="2" charset="2"/>
              <a:buChar char="Ø"/>
            </a:pPr>
            <a:r>
              <a:rPr lang="en-US" b="1" dirty="0"/>
              <a:t>Containers MUST be regularly inspected by the lab</a:t>
            </a:r>
          </a:p>
          <a:p>
            <a:pPr>
              <a:buFont typeface="Wingdings" panose="05000000000000000000" pitchFamily="2" charset="2"/>
              <a:buChar char="Ø"/>
            </a:pPr>
            <a:r>
              <a:rPr lang="en-US" dirty="0"/>
              <a:t>Careful visual inspection without moving or disturbing the container</a:t>
            </a:r>
          </a:p>
          <a:p>
            <a:pPr>
              <a:buFont typeface="Wingdings" panose="05000000000000000000" pitchFamily="2" charset="2"/>
              <a:buChar char="Ø"/>
            </a:pPr>
            <a:r>
              <a:rPr lang="en-US" dirty="0"/>
              <a:t>Shine a flashlight through dark or amber bottles to more easily see precipitates.</a:t>
            </a:r>
          </a:p>
          <a:p>
            <a:pPr>
              <a:buFont typeface="Wingdings" panose="05000000000000000000" pitchFamily="2" charset="2"/>
              <a:buChar char="Ø"/>
            </a:pPr>
            <a:r>
              <a:rPr lang="en-US" dirty="0"/>
              <a:t>Follow the specific instructions for each type of Time-sensitive Chemical.</a:t>
            </a:r>
          </a:p>
          <a:p>
            <a:pPr>
              <a:buFont typeface="Wingdings" panose="05000000000000000000" pitchFamily="2" charset="2"/>
              <a:buChar char="Ø"/>
            </a:pPr>
            <a:r>
              <a:rPr lang="en-US" dirty="0"/>
              <a:t>If the container passes inspection, it can be picked up and used or tested.  </a:t>
            </a:r>
          </a:p>
        </p:txBody>
      </p:sp>
    </p:spTree>
    <p:extLst>
      <p:ext uri="{BB962C8B-B14F-4D97-AF65-F5344CB8AC3E}">
        <p14:creationId xmlns:p14="http://schemas.microsoft.com/office/powerpoint/2010/main" val="335860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EB8CF-2E71-7F07-C333-5336A8143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60A266-293A-5754-D634-E2F8823958A4}"/>
              </a:ext>
            </a:extLst>
          </p:cNvPr>
          <p:cNvSpPr>
            <a:spLocks noGrp="1"/>
          </p:cNvSpPr>
          <p:nvPr>
            <p:ph type="title"/>
          </p:nvPr>
        </p:nvSpPr>
        <p:spPr>
          <a:xfrm>
            <a:off x="0" y="18255"/>
            <a:ext cx="11841480" cy="1070317"/>
          </a:xfrm>
        </p:spPr>
        <p:txBody>
          <a:bodyPr/>
          <a:lstStyle/>
          <a:p>
            <a:r>
              <a:rPr lang="en-US" b="1" dirty="0">
                <a:effectLst>
                  <a:outerShdw blurRad="38100" dist="38100" dir="2700000" algn="tl">
                    <a:srgbClr val="000000">
                      <a:alpha val="43137"/>
                    </a:srgbClr>
                  </a:outerShdw>
                </a:effectLst>
              </a:rPr>
              <a:t>Failed Inspection of Peroxide-Forming Chemicals</a:t>
            </a:r>
          </a:p>
        </p:txBody>
      </p:sp>
      <p:sp>
        <p:nvSpPr>
          <p:cNvPr id="3" name="Content Placeholder 2">
            <a:extLst>
              <a:ext uri="{FF2B5EF4-FFF2-40B4-BE49-F238E27FC236}">
                <a16:creationId xmlns:a16="http://schemas.microsoft.com/office/drawing/2014/main" id="{757386BB-AE25-EB41-907B-C9B66F910343}"/>
              </a:ext>
            </a:extLst>
          </p:cNvPr>
          <p:cNvSpPr>
            <a:spLocks noGrp="1"/>
          </p:cNvSpPr>
          <p:nvPr>
            <p:ph idx="1"/>
          </p:nvPr>
        </p:nvSpPr>
        <p:spPr>
          <a:xfrm>
            <a:off x="883920" y="1426029"/>
            <a:ext cx="8445138" cy="4343399"/>
          </a:xfrm>
        </p:spPr>
        <p:txBody>
          <a:bodyPr/>
          <a:lstStyle/>
          <a:p>
            <a:pPr marL="0" indent="0">
              <a:buNone/>
            </a:pPr>
            <a:r>
              <a:rPr lang="en-US" b="1" dirty="0"/>
              <a:t>If you see any of the following, DO NOT MOVE the container.  Contact OEHS immediately:</a:t>
            </a:r>
          </a:p>
          <a:p>
            <a:r>
              <a:rPr lang="en-US" dirty="0"/>
              <a:t>Visible crystals or solid precipitate in the liquid</a:t>
            </a:r>
          </a:p>
          <a:p>
            <a:r>
              <a:rPr lang="en-US" dirty="0"/>
              <a:t>Very fine, spun glass-wool appearance in the liquid</a:t>
            </a:r>
          </a:p>
          <a:p>
            <a:r>
              <a:rPr lang="en-US" dirty="0"/>
              <a:t>Incrustation around the cap</a:t>
            </a:r>
          </a:p>
          <a:p>
            <a:r>
              <a:rPr lang="en-US" dirty="0"/>
              <a:t>Layer separation (an oily viscous layer)</a:t>
            </a:r>
          </a:p>
          <a:p>
            <a:r>
              <a:rPr lang="en-US" dirty="0"/>
              <a:t>Visible discoloration or Cloudiness</a:t>
            </a:r>
          </a:p>
          <a:p>
            <a:r>
              <a:rPr lang="en-US" dirty="0"/>
              <a:t>Very old container (yellowed label or made by a manufacturer from many years ago)  </a:t>
            </a:r>
          </a:p>
          <a:p>
            <a:pPr marL="0" indent="0">
              <a:buNone/>
            </a:pPr>
            <a:endParaRPr lang="en-US" dirty="0"/>
          </a:p>
        </p:txBody>
      </p:sp>
      <p:pic>
        <p:nvPicPr>
          <p:cNvPr id="4098" name="Picture 2" descr="A close-up of a brown bottle&#10;&#10;AI-generated content may be incorrect.">
            <a:extLst>
              <a:ext uri="{FF2B5EF4-FFF2-40B4-BE49-F238E27FC236}">
                <a16:creationId xmlns:a16="http://schemas.microsoft.com/office/drawing/2014/main" id="{5B757BE6-4A93-BC0D-D7B1-1C901E489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9058" y="1088572"/>
            <a:ext cx="2313462" cy="39772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2AC6B2-DD27-7524-6EAF-CBB05D4EF568}"/>
              </a:ext>
            </a:extLst>
          </p:cNvPr>
          <p:cNvSpPr txBox="1"/>
          <p:nvPr/>
        </p:nvSpPr>
        <p:spPr>
          <a:xfrm>
            <a:off x="9155430" y="5128777"/>
            <a:ext cx="2878582" cy="646331"/>
          </a:xfrm>
          <a:prstGeom prst="rect">
            <a:avLst/>
          </a:prstGeom>
          <a:noFill/>
        </p:spPr>
        <p:txBody>
          <a:bodyPr wrap="square" rtlCol="0">
            <a:spAutoFit/>
          </a:bodyPr>
          <a:lstStyle/>
          <a:p>
            <a:r>
              <a:rPr lang="en-US" i="1" dirty="0"/>
              <a:t>Visible Peroxide crystals in a solvent.</a:t>
            </a:r>
          </a:p>
        </p:txBody>
      </p:sp>
    </p:spTree>
    <p:extLst>
      <p:ext uri="{BB962C8B-B14F-4D97-AF65-F5344CB8AC3E}">
        <p14:creationId xmlns:p14="http://schemas.microsoft.com/office/powerpoint/2010/main" val="2062029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6412A-67A6-D8B0-4FC0-6AEB5D6D6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5EA85-600B-37AC-4D93-412478DDC355}"/>
              </a:ext>
            </a:extLst>
          </p:cNvPr>
          <p:cNvSpPr>
            <a:spLocks noGrp="1"/>
          </p:cNvSpPr>
          <p:nvPr>
            <p:ph type="title"/>
          </p:nvPr>
        </p:nvSpPr>
        <p:spPr>
          <a:xfrm>
            <a:off x="0" y="18255"/>
            <a:ext cx="11841480" cy="804705"/>
          </a:xfrm>
        </p:spPr>
        <p:txBody>
          <a:bodyPr/>
          <a:lstStyle/>
          <a:p>
            <a:r>
              <a:rPr lang="en-US" b="1" dirty="0">
                <a:effectLst>
                  <a:outerShdw blurRad="38100" dist="38100" dir="2700000" algn="tl">
                    <a:srgbClr val="000000">
                      <a:alpha val="43137"/>
                    </a:srgbClr>
                  </a:outerShdw>
                </a:effectLst>
              </a:rPr>
              <a:t>Testing for organic Peroxides</a:t>
            </a:r>
          </a:p>
        </p:txBody>
      </p:sp>
      <p:sp>
        <p:nvSpPr>
          <p:cNvPr id="3" name="Content Placeholder 2">
            <a:extLst>
              <a:ext uri="{FF2B5EF4-FFF2-40B4-BE49-F238E27FC236}">
                <a16:creationId xmlns:a16="http://schemas.microsoft.com/office/drawing/2014/main" id="{ADE0D15E-02D9-623F-A584-47544E9F686B}"/>
              </a:ext>
            </a:extLst>
          </p:cNvPr>
          <p:cNvSpPr>
            <a:spLocks noGrp="1"/>
          </p:cNvSpPr>
          <p:nvPr>
            <p:ph idx="1"/>
          </p:nvPr>
        </p:nvSpPr>
        <p:spPr>
          <a:xfrm>
            <a:off x="621924" y="1100930"/>
            <a:ext cx="7195907" cy="4815237"/>
          </a:xfrm>
        </p:spPr>
        <p:txBody>
          <a:bodyPr/>
          <a:lstStyle/>
          <a:p>
            <a:r>
              <a:rPr lang="en-US" dirty="0"/>
              <a:t>After passing a visual inspection, use test strips to measure peroxide levels.</a:t>
            </a:r>
          </a:p>
          <a:p>
            <a:r>
              <a:rPr lang="en-US" dirty="0"/>
              <a:t>Record the test result on the container using a Peroxide Former Label.  </a:t>
            </a:r>
          </a:p>
          <a:p>
            <a:r>
              <a:rPr lang="en-US" dirty="0"/>
              <a:t>Use test strips with a range of detection of at least 0-100ppm.  </a:t>
            </a:r>
          </a:p>
          <a:p>
            <a:r>
              <a:rPr lang="en-US" dirty="0"/>
              <a:t>OEHS recommends peroxide test strips such as </a:t>
            </a:r>
            <a:r>
              <a:rPr lang="en-US" dirty="0" err="1">
                <a:hlinkClick r:id="rId3"/>
              </a:rPr>
              <a:t>MQuant</a:t>
            </a:r>
            <a:r>
              <a:rPr lang="en-US" dirty="0"/>
              <a:t> (Sigma-Aldrich)</a:t>
            </a:r>
          </a:p>
          <a:p>
            <a:r>
              <a:rPr lang="en-US" dirty="0"/>
              <a:t>Not provided by OEHS</a:t>
            </a:r>
          </a:p>
          <a:p>
            <a:r>
              <a:rPr lang="en-US" dirty="0"/>
              <a:t>Carefully read the manufacturer instructions as the process is different for solvents than for aqueous solutions.  </a:t>
            </a:r>
          </a:p>
          <a:p>
            <a:endParaRPr lang="en-US" dirty="0"/>
          </a:p>
        </p:txBody>
      </p:sp>
      <p:pic>
        <p:nvPicPr>
          <p:cNvPr id="8" name="Picture 7">
            <a:extLst>
              <a:ext uri="{FF2B5EF4-FFF2-40B4-BE49-F238E27FC236}">
                <a16:creationId xmlns:a16="http://schemas.microsoft.com/office/drawing/2014/main" id="{1E2133B7-77FD-6B4F-E284-815601AE7889}"/>
              </a:ext>
            </a:extLst>
          </p:cNvPr>
          <p:cNvPicPr>
            <a:picLocks noChangeAspect="1"/>
          </p:cNvPicPr>
          <p:nvPr/>
        </p:nvPicPr>
        <p:blipFill>
          <a:blip r:embed="rId4"/>
          <a:stretch>
            <a:fillRect/>
          </a:stretch>
        </p:blipFill>
        <p:spPr>
          <a:xfrm>
            <a:off x="9005925" y="799301"/>
            <a:ext cx="1844955" cy="4954597"/>
          </a:xfrm>
          <a:prstGeom prst="rect">
            <a:avLst/>
          </a:prstGeom>
        </p:spPr>
      </p:pic>
    </p:spTree>
    <p:extLst>
      <p:ext uri="{BB962C8B-B14F-4D97-AF65-F5344CB8AC3E}">
        <p14:creationId xmlns:p14="http://schemas.microsoft.com/office/powerpoint/2010/main" val="4184935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093F4-C677-FB9E-8FFF-6BA66E0C3F1B}"/>
            </a:ext>
          </a:extLst>
        </p:cNvPr>
        <p:cNvGrpSpPr/>
        <p:nvPr/>
      </p:nvGrpSpPr>
      <p:grpSpPr>
        <a:xfrm>
          <a:off x="0" y="0"/>
          <a:ext cx="0" cy="0"/>
          <a:chOff x="0" y="0"/>
          <a:chExt cx="0" cy="0"/>
        </a:xfrm>
      </p:grpSpPr>
      <p:pic>
        <p:nvPicPr>
          <p:cNvPr id="3" name="Picture 2" descr="A black and white text&#10;&#10;AI-generated content may be incorrect.">
            <a:extLst>
              <a:ext uri="{FF2B5EF4-FFF2-40B4-BE49-F238E27FC236}">
                <a16:creationId xmlns:a16="http://schemas.microsoft.com/office/drawing/2014/main" id="{2A58E888-4851-6D2C-3E88-B50797F87040}"/>
              </a:ext>
            </a:extLst>
          </p:cNvPr>
          <p:cNvPicPr>
            <a:picLocks noChangeAspect="1"/>
          </p:cNvPicPr>
          <p:nvPr/>
        </p:nvPicPr>
        <p:blipFill>
          <a:blip r:embed="rId3"/>
          <a:stretch>
            <a:fillRect/>
          </a:stretch>
        </p:blipFill>
        <p:spPr>
          <a:xfrm>
            <a:off x="1815457" y="-163285"/>
            <a:ext cx="8561085" cy="6030308"/>
          </a:xfrm>
          <a:prstGeom prst="rect">
            <a:avLst/>
          </a:prstGeom>
        </p:spPr>
      </p:pic>
      <p:sp>
        <p:nvSpPr>
          <p:cNvPr id="2" name="TextBox 1">
            <a:extLst>
              <a:ext uri="{FF2B5EF4-FFF2-40B4-BE49-F238E27FC236}">
                <a16:creationId xmlns:a16="http://schemas.microsoft.com/office/drawing/2014/main" id="{9B22167E-9186-6B6C-069D-AA898A423F36}"/>
              </a:ext>
            </a:extLst>
          </p:cNvPr>
          <p:cNvSpPr txBox="1"/>
          <p:nvPr/>
        </p:nvSpPr>
        <p:spPr>
          <a:xfrm>
            <a:off x="294641" y="5189730"/>
            <a:ext cx="7159618" cy="461665"/>
          </a:xfrm>
          <a:prstGeom prst="rect">
            <a:avLst/>
          </a:prstGeom>
          <a:noFill/>
        </p:spPr>
        <p:txBody>
          <a:bodyPr wrap="square" rtlCol="0">
            <a:spAutoFit/>
          </a:bodyPr>
          <a:lstStyle/>
          <a:p>
            <a:r>
              <a:rPr lang="en-US" sz="2400" dirty="0"/>
              <a:t>See Handout.  		J of Chemical Education, 1963</a:t>
            </a:r>
          </a:p>
        </p:txBody>
      </p:sp>
    </p:spTree>
    <p:extLst>
      <p:ext uri="{BB962C8B-B14F-4D97-AF65-F5344CB8AC3E}">
        <p14:creationId xmlns:p14="http://schemas.microsoft.com/office/powerpoint/2010/main" val="2330331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C4E4-197D-8488-C26C-DD4B70F79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0EFEE-A025-B725-05AD-F0E772190F87}"/>
              </a:ext>
            </a:extLst>
          </p:cNvPr>
          <p:cNvSpPr>
            <a:spLocks noGrp="1"/>
          </p:cNvSpPr>
          <p:nvPr>
            <p:ph type="title"/>
          </p:nvPr>
        </p:nvSpPr>
        <p:spPr>
          <a:xfrm>
            <a:off x="0" y="18255"/>
            <a:ext cx="11841480" cy="804705"/>
          </a:xfrm>
        </p:spPr>
        <p:txBody>
          <a:bodyPr/>
          <a:lstStyle/>
          <a:p>
            <a:r>
              <a:rPr lang="en-US" b="1" dirty="0">
                <a:effectLst>
                  <a:outerShdw blurRad="38100" dist="38100" dir="2700000" algn="tl">
                    <a:srgbClr val="000000">
                      <a:alpha val="43137"/>
                    </a:srgbClr>
                  </a:outerShdw>
                </a:effectLst>
              </a:rPr>
              <a:t>Testing for organic Peroxides</a:t>
            </a:r>
          </a:p>
        </p:txBody>
      </p:sp>
      <p:sp>
        <p:nvSpPr>
          <p:cNvPr id="3" name="Content Placeholder 2">
            <a:extLst>
              <a:ext uri="{FF2B5EF4-FFF2-40B4-BE49-F238E27FC236}">
                <a16:creationId xmlns:a16="http://schemas.microsoft.com/office/drawing/2014/main" id="{71040001-16E3-7FCB-537E-5B0F369D8438}"/>
              </a:ext>
            </a:extLst>
          </p:cNvPr>
          <p:cNvSpPr>
            <a:spLocks noGrp="1"/>
          </p:cNvSpPr>
          <p:nvPr>
            <p:ph idx="1"/>
          </p:nvPr>
        </p:nvSpPr>
        <p:spPr>
          <a:xfrm>
            <a:off x="729212" y="1161891"/>
            <a:ext cx="6946583" cy="4351338"/>
          </a:xfrm>
        </p:spPr>
        <p:txBody>
          <a:bodyPr/>
          <a:lstStyle/>
          <a:p>
            <a:pPr marL="0" indent="0">
              <a:buNone/>
            </a:pPr>
            <a:r>
              <a:rPr lang="en-US" b="1" dirty="0"/>
              <a:t>If the tested concentration of peroxides is:</a:t>
            </a:r>
          </a:p>
          <a:p>
            <a:r>
              <a:rPr lang="en-US" dirty="0"/>
              <a:t>≤10ppm – Update the label with testing date and value.</a:t>
            </a:r>
          </a:p>
          <a:p>
            <a:r>
              <a:rPr lang="en-US" dirty="0"/>
              <a:t>&gt;10ppm – Request pickup as waste within 2 weeks.  Include the peroxide test date and value in the request.</a:t>
            </a:r>
          </a:p>
          <a:p>
            <a:r>
              <a:rPr lang="en-US" dirty="0"/>
              <a:t>≥100ppm - </a:t>
            </a:r>
            <a:r>
              <a:rPr lang="en-US" b="1" dirty="0"/>
              <a:t>DO NOT MOVE the container. Contact OEHS immediately.</a:t>
            </a:r>
          </a:p>
        </p:txBody>
      </p:sp>
      <p:pic>
        <p:nvPicPr>
          <p:cNvPr id="5122" name="Picture 2" descr="A close up of a chart&#10;&#10;AI-generated content may be incorrect.">
            <a:extLst>
              <a:ext uri="{FF2B5EF4-FFF2-40B4-BE49-F238E27FC236}">
                <a16:creationId xmlns:a16="http://schemas.microsoft.com/office/drawing/2014/main" id="{342F15A8-8F70-4827-2426-8502AA24F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7832" y="2289560"/>
            <a:ext cx="4023648" cy="1139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8A5B8F-A80C-92C6-76B5-BB33312C35E7}"/>
              </a:ext>
            </a:extLst>
          </p:cNvPr>
          <p:cNvSpPr txBox="1"/>
          <p:nvPr/>
        </p:nvSpPr>
        <p:spPr>
          <a:xfrm>
            <a:off x="8101906" y="3433577"/>
            <a:ext cx="3455499" cy="369332"/>
          </a:xfrm>
          <a:prstGeom prst="rect">
            <a:avLst/>
          </a:prstGeom>
          <a:noFill/>
        </p:spPr>
        <p:txBody>
          <a:bodyPr wrap="square" rtlCol="0">
            <a:spAutoFit/>
          </a:bodyPr>
          <a:lstStyle/>
          <a:p>
            <a:r>
              <a:rPr lang="en-US" i="1" dirty="0" err="1"/>
              <a:t>MQuant</a:t>
            </a:r>
            <a:r>
              <a:rPr lang="en-US" i="1" dirty="0"/>
              <a:t> test strips color guide</a:t>
            </a:r>
          </a:p>
        </p:txBody>
      </p:sp>
    </p:spTree>
    <p:extLst>
      <p:ext uri="{BB962C8B-B14F-4D97-AF65-F5344CB8AC3E}">
        <p14:creationId xmlns:p14="http://schemas.microsoft.com/office/powerpoint/2010/main" val="4229497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F637F-A804-9BDB-C0A4-9C3F08227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43231-6FD5-7DEA-D472-307F7BF3B0D6}"/>
              </a:ext>
            </a:extLst>
          </p:cNvPr>
          <p:cNvSpPr>
            <a:spLocks noGrp="1"/>
          </p:cNvSpPr>
          <p:nvPr>
            <p:ph type="title"/>
          </p:nvPr>
        </p:nvSpPr>
        <p:spPr>
          <a:xfrm>
            <a:off x="0" y="18255"/>
            <a:ext cx="11045952" cy="804705"/>
          </a:xfrm>
        </p:spPr>
        <p:txBody>
          <a:bodyPr/>
          <a:lstStyle/>
          <a:p>
            <a:r>
              <a:rPr lang="en-US" b="1" dirty="0">
                <a:effectLst>
                  <a:outerShdw blurRad="38100" dist="38100" dir="2700000" algn="tl">
                    <a:srgbClr val="000000">
                      <a:alpha val="43137"/>
                    </a:srgbClr>
                  </a:outerShdw>
                </a:effectLst>
              </a:rPr>
              <a:t>Disposal of time-sensitive Chemicals</a:t>
            </a:r>
          </a:p>
        </p:txBody>
      </p:sp>
      <p:sp>
        <p:nvSpPr>
          <p:cNvPr id="3" name="Content Placeholder 2">
            <a:extLst>
              <a:ext uri="{FF2B5EF4-FFF2-40B4-BE49-F238E27FC236}">
                <a16:creationId xmlns:a16="http://schemas.microsoft.com/office/drawing/2014/main" id="{B3926E0E-B0EA-873D-3DDE-45C1BF511A77}"/>
              </a:ext>
            </a:extLst>
          </p:cNvPr>
          <p:cNvSpPr>
            <a:spLocks noGrp="1"/>
          </p:cNvSpPr>
          <p:nvPr>
            <p:ph idx="1"/>
          </p:nvPr>
        </p:nvSpPr>
        <p:spPr>
          <a:xfrm>
            <a:off x="815839" y="988154"/>
            <a:ext cx="9919217" cy="4818285"/>
          </a:xfrm>
        </p:spPr>
        <p:txBody>
          <a:bodyPr/>
          <a:lstStyle/>
          <a:p>
            <a:pPr marL="0" indent="0">
              <a:buNone/>
            </a:pPr>
            <a:r>
              <a:rPr lang="en-US" b="1" dirty="0"/>
              <a:t>Promptly request disposal when:</a:t>
            </a:r>
          </a:p>
          <a:p>
            <a:r>
              <a:rPr lang="en-US" dirty="0"/>
              <a:t>Expired</a:t>
            </a:r>
          </a:p>
          <a:p>
            <a:r>
              <a:rPr lang="en-US" dirty="0"/>
              <a:t>Exceed maximum storage time</a:t>
            </a:r>
          </a:p>
          <a:p>
            <a:r>
              <a:rPr lang="en-US" dirty="0"/>
              <a:t>Peroxide levels &gt;10ppm</a:t>
            </a:r>
          </a:p>
          <a:p>
            <a:pPr>
              <a:buFont typeface="Wingdings" panose="05000000000000000000" pitchFamily="2" charset="2"/>
              <a:buChar char="Ø"/>
            </a:pPr>
            <a:r>
              <a:rPr lang="en-US" dirty="0"/>
              <a:t>Do not mix with other wastes</a:t>
            </a:r>
          </a:p>
          <a:p>
            <a:pPr>
              <a:buFont typeface="Wingdings" panose="05000000000000000000" pitchFamily="2" charset="2"/>
              <a:buChar char="Ø"/>
            </a:pPr>
            <a:r>
              <a:rPr lang="en-US" dirty="0"/>
              <a:t>Peroxide Formers must be tested within 2 weeks of request.</a:t>
            </a:r>
          </a:p>
          <a:p>
            <a:pPr>
              <a:buFont typeface="Wingdings" panose="05000000000000000000" pitchFamily="2" charset="2"/>
              <a:buChar char="Ø"/>
            </a:pPr>
            <a:r>
              <a:rPr lang="en-US" dirty="0"/>
              <a:t>In addition to information normally included in pickup requests, additionally include the test date and peroxide value.</a:t>
            </a:r>
          </a:p>
          <a:p>
            <a:pPr>
              <a:buFont typeface="Wingdings" panose="05000000000000000000" pitchFamily="2" charset="2"/>
              <a:buChar char="Ø"/>
            </a:pPr>
            <a:r>
              <a:rPr lang="en-US" dirty="0"/>
              <a:t>To request the pickup, email HazWaste@tulane.edu</a:t>
            </a:r>
          </a:p>
          <a:p>
            <a:pPr marL="0" indent="0">
              <a:buNone/>
            </a:pPr>
            <a:r>
              <a:rPr lang="en-US" dirty="0"/>
              <a:t>*OEHS does not dispose of gas cylinders</a:t>
            </a:r>
          </a:p>
          <a:p>
            <a:pPr marL="0" indent="0">
              <a:buNone/>
            </a:pPr>
            <a:endParaRPr lang="en-US" dirty="0"/>
          </a:p>
        </p:txBody>
      </p:sp>
      <p:pic>
        <p:nvPicPr>
          <p:cNvPr id="6" name="Picture 5" descr="A green and white form with black text&#10;&#10;Description automatically generated">
            <a:extLst>
              <a:ext uri="{FF2B5EF4-FFF2-40B4-BE49-F238E27FC236}">
                <a16:creationId xmlns:a16="http://schemas.microsoft.com/office/drawing/2014/main" id="{6D041197-0700-0235-3863-FFD5247AA7A4}"/>
              </a:ext>
            </a:extLst>
          </p:cNvPr>
          <p:cNvPicPr>
            <a:picLocks noChangeAspect="1"/>
          </p:cNvPicPr>
          <p:nvPr/>
        </p:nvPicPr>
        <p:blipFill>
          <a:blip r:embed="rId2"/>
          <a:stretch>
            <a:fillRect/>
          </a:stretch>
        </p:blipFill>
        <p:spPr>
          <a:xfrm>
            <a:off x="7783462" y="1042399"/>
            <a:ext cx="3592699" cy="1792257"/>
          </a:xfrm>
          <a:prstGeom prst="rect">
            <a:avLst/>
          </a:prstGeom>
        </p:spPr>
      </p:pic>
    </p:spTree>
    <p:extLst>
      <p:ext uri="{BB962C8B-B14F-4D97-AF65-F5344CB8AC3E}">
        <p14:creationId xmlns:p14="http://schemas.microsoft.com/office/powerpoint/2010/main" val="3262217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31D2-A67C-8295-00A6-CF990AD08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B8826-0FFD-09A5-46E2-0A78996E1E2B}"/>
              </a:ext>
            </a:extLst>
          </p:cNvPr>
          <p:cNvSpPr>
            <a:spLocks noGrp="1"/>
          </p:cNvSpPr>
          <p:nvPr>
            <p:ph type="title"/>
          </p:nvPr>
        </p:nvSpPr>
        <p:spPr>
          <a:xfrm>
            <a:off x="0" y="18255"/>
            <a:ext cx="11045952" cy="1200945"/>
          </a:xfrm>
        </p:spPr>
        <p:txBody>
          <a:bodyPr/>
          <a:lstStyle/>
          <a:p>
            <a:r>
              <a:rPr lang="en-US" b="1" dirty="0">
                <a:effectLst>
                  <a:outerShdw blurRad="38100" dist="38100" dir="2700000" algn="tl">
                    <a:srgbClr val="000000">
                      <a:alpha val="43137"/>
                    </a:srgbClr>
                  </a:outerShdw>
                </a:effectLst>
              </a:rPr>
              <a:t>REHOMING OF time-sensitive Chemicals IS NOT ALLOWED</a:t>
            </a:r>
          </a:p>
        </p:txBody>
      </p:sp>
      <p:sp>
        <p:nvSpPr>
          <p:cNvPr id="3" name="Content Placeholder 2">
            <a:extLst>
              <a:ext uri="{FF2B5EF4-FFF2-40B4-BE49-F238E27FC236}">
                <a16:creationId xmlns:a16="http://schemas.microsoft.com/office/drawing/2014/main" id="{01FB6369-DD6F-47DF-C2F5-E41AE674776C}"/>
              </a:ext>
            </a:extLst>
          </p:cNvPr>
          <p:cNvSpPr>
            <a:spLocks noGrp="1"/>
          </p:cNvSpPr>
          <p:nvPr>
            <p:ph idx="1"/>
          </p:nvPr>
        </p:nvSpPr>
        <p:spPr>
          <a:xfrm>
            <a:off x="801623" y="1459865"/>
            <a:ext cx="8162109" cy="4351338"/>
          </a:xfrm>
        </p:spPr>
        <p:txBody>
          <a:bodyPr/>
          <a:lstStyle/>
          <a:p>
            <a:pPr>
              <a:buFont typeface="Wingdings" panose="05000000000000000000" pitchFamily="2" charset="2"/>
              <a:buChar char="Ø"/>
            </a:pPr>
            <a:r>
              <a:rPr lang="en-US" dirty="0"/>
              <a:t>When a lab is decommissioned or taken over by a new PI, rehoming of good quality chemicals is generally encouraged to reduce waste</a:t>
            </a:r>
          </a:p>
          <a:p>
            <a:pPr>
              <a:buFont typeface="Wingdings" panose="05000000000000000000" pitchFamily="2" charset="2"/>
              <a:buChar char="Ø"/>
            </a:pPr>
            <a:r>
              <a:rPr lang="en-US" b="1" dirty="0"/>
              <a:t>Time-Sensitive Chemicals are the exception.  </a:t>
            </a:r>
            <a:r>
              <a:rPr lang="en-US" dirty="0"/>
              <a:t>They must be disposed of prior to the PI leaving or lab activity ending.</a:t>
            </a:r>
          </a:p>
          <a:p>
            <a:pPr>
              <a:buFont typeface="Wingdings" panose="05000000000000000000" pitchFamily="2" charset="2"/>
              <a:buChar char="Ø"/>
            </a:pPr>
            <a:r>
              <a:rPr lang="en-US" dirty="0"/>
              <a:t>Do not turn over to other PIs or Lab groups.</a:t>
            </a:r>
          </a:p>
        </p:txBody>
      </p:sp>
      <p:pic>
        <p:nvPicPr>
          <p:cNvPr id="5" name="Picture 4" descr="A group of black bottles&#10;&#10;AI-generated content may be incorrect.">
            <a:extLst>
              <a:ext uri="{FF2B5EF4-FFF2-40B4-BE49-F238E27FC236}">
                <a16:creationId xmlns:a16="http://schemas.microsoft.com/office/drawing/2014/main" id="{A8CC2F8B-C075-DB1A-5E0F-0A526110599E}"/>
              </a:ext>
            </a:extLst>
          </p:cNvPr>
          <p:cNvPicPr>
            <a:picLocks noChangeAspect="1"/>
          </p:cNvPicPr>
          <p:nvPr/>
        </p:nvPicPr>
        <p:blipFill>
          <a:blip r:embed="rId2"/>
          <a:stretch>
            <a:fillRect/>
          </a:stretch>
        </p:blipFill>
        <p:spPr>
          <a:xfrm rot="5400000">
            <a:off x="8679458" y="1752322"/>
            <a:ext cx="3716338" cy="2787254"/>
          </a:xfrm>
          <a:prstGeom prst="rect">
            <a:avLst/>
          </a:prstGeom>
        </p:spPr>
      </p:pic>
    </p:spTree>
    <p:extLst>
      <p:ext uri="{BB962C8B-B14F-4D97-AF65-F5344CB8AC3E}">
        <p14:creationId xmlns:p14="http://schemas.microsoft.com/office/powerpoint/2010/main" val="2266810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0CB96-296A-719F-5B7E-21DCD1A07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9C86C-DB4B-0FB0-CFAA-68CA29124FB9}"/>
              </a:ext>
            </a:extLst>
          </p:cNvPr>
          <p:cNvSpPr>
            <a:spLocks noGrp="1"/>
          </p:cNvSpPr>
          <p:nvPr>
            <p:ph type="title"/>
          </p:nvPr>
        </p:nvSpPr>
        <p:spPr>
          <a:xfrm>
            <a:off x="0" y="18255"/>
            <a:ext cx="10444480" cy="804705"/>
          </a:xfrm>
        </p:spPr>
        <p:txBody>
          <a:bodyPr/>
          <a:lstStyle/>
          <a:p>
            <a:r>
              <a:rPr lang="en-US" b="1" dirty="0">
                <a:effectLst>
                  <a:outerShdw blurRad="38100" dist="38100" dir="2700000" algn="tl">
                    <a:srgbClr val="000000">
                      <a:alpha val="43137"/>
                    </a:srgbClr>
                  </a:outerShdw>
                </a:effectLst>
              </a:rPr>
              <a:t>Annual </a:t>
            </a:r>
            <a:r>
              <a:rPr lang="en-US" b="1" dirty="0" err="1">
                <a:effectLst>
                  <a:outerShdw blurRad="38100" dist="38100" dir="2700000" algn="tl">
                    <a:srgbClr val="000000">
                      <a:alpha val="43137"/>
                    </a:srgbClr>
                  </a:outerShdw>
                </a:effectLst>
              </a:rPr>
              <a:t>oehs</a:t>
            </a:r>
            <a:r>
              <a:rPr lang="en-US" b="1" dirty="0">
                <a:effectLst>
                  <a:outerShdw blurRad="38100" dist="38100" dir="2700000" algn="tl">
                    <a:srgbClr val="000000">
                      <a:alpha val="43137"/>
                    </a:srgbClr>
                  </a:outerShdw>
                </a:effectLst>
              </a:rPr>
              <a:t> lab inspections</a:t>
            </a:r>
          </a:p>
        </p:txBody>
      </p:sp>
      <p:sp>
        <p:nvSpPr>
          <p:cNvPr id="8" name="Content Placeholder 2">
            <a:extLst>
              <a:ext uri="{FF2B5EF4-FFF2-40B4-BE49-F238E27FC236}">
                <a16:creationId xmlns:a16="http://schemas.microsoft.com/office/drawing/2014/main" id="{91AA2706-F0B1-F299-2851-384E074622EE}"/>
              </a:ext>
            </a:extLst>
          </p:cNvPr>
          <p:cNvSpPr txBox="1">
            <a:spLocks/>
          </p:cNvSpPr>
          <p:nvPr/>
        </p:nvSpPr>
        <p:spPr bwMode="auto">
          <a:xfrm>
            <a:off x="873760" y="917710"/>
            <a:ext cx="7813040" cy="482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Tulane Labs are inspected annually and identified Safety Issues must be corrected by the lab.</a:t>
            </a:r>
          </a:p>
          <a:p>
            <a:pPr marL="0" indent="0">
              <a:buNone/>
            </a:pPr>
            <a:endParaRPr lang="en-US" b="1" dirty="0"/>
          </a:p>
          <a:p>
            <a:pPr marL="0" indent="0">
              <a:buNone/>
            </a:pPr>
            <a:r>
              <a:rPr lang="en-US" b="1" dirty="0"/>
              <a:t>Potential Time-Sensitive Chemical Findings Include:</a:t>
            </a:r>
          </a:p>
          <a:p>
            <a:pPr marL="457200" indent="-457200">
              <a:buFont typeface="+mj-lt"/>
              <a:buAutoNum type="arabicPeriod"/>
            </a:pPr>
            <a:r>
              <a:rPr lang="en-US" dirty="0"/>
              <a:t>Inaccurate Chemical Inventory</a:t>
            </a:r>
          </a:p>
          <a:p>
            <a:pPr marL="457200" indent="-457200">
              <a:buFont typeface="+mj-lt"/>
              <a:buAutoNum type="arabicPeriod"/>
            </a:pPr>
            <a:r>
              <a:rPr lang="en-US" dirty="0"/>
              <a:t>Inventory Reconciliation Missing</a:t>
            </a:r>
          </a:p>
          <a:p>
            <a:pPr marL="457200" indent="-457200">
              <a:buFont typeface="+mj-lt"/>
              <a:buAutoNum type="arabicPeriod"/>
            </a:pPr>
            <a:r>
              <a:rPr lang="en-US" dirty="0"/>
              <a:t>Time-sensitives are expired or over maximum storage time</a:t>
            </a:r>
          </a:p>
          <a:p>
            <a:pPr marL="457200" indent="-457200">
              <a:buFont typeface="+mj-lt"/>
              <a:buAutoNum type="arabicPeriod"/>
            </a:pPr>
            <a:r>
              <a:rPr lang="en-US" dirty="0"/>
              <a:t>Missing or incomplete Peroxide-Former Labels</a:t>
            </a:r>
          </a:p>
          <a:p>
            <a:pPr marL="457200" indent="-457200">
              <a:buFont typeface="+mj-lt"/>
              <a:buAutoNum type="arabicPeriod"/>
            </a:pPr>
            <a:r>
              <a:rPr lang="en-US" dirty="0"/>
              <a:t>Peroxide testing is overdue/missing from labels</a:t>
            </a:r>
          </a:p>
        </p:txBody>
      </p:sp>
      <p:pic>
        <p:nvPicPr>
          <p:cNvPr id="3" name="Image 0" descr="preencoded.png">
            <a:extLst>
              <a:ext uri="{FF2B5EF4-FFF2-40B4-BE49-F238E27FC236}">
                <a16:creationId xmlns:a16="http://schemas.microsoft.com/office/drawing/2014/main" id="{A68B0513-80FF-26F3-B082-D4DD27D99913}"/>
              </a:ext>
            </a:extLst>
          </p:cNvPr>
          <p:cNvPicPr>
            <a:picLocks noChangeAspect="1"/>
          </p:cNvPicPr>
          <p:nvPr/>
        </p:nvPicPr>
        <p:blipFill>
          <a:blip r:embed="rId2"/>
          <a:stretch>
            <a:fillRect/>
          </a:stretch>
        </p:blipFill>
        <p:spPr>
          <a:xfrm>
            <a:off x="9022080" y="1109507"/>
            <a:ext cx="2844800" cy="4267200"/>
          </a:xfrm>
          <a:prstGeom prst="rect">
            <a:avLst/>
          </a:prstGeom>
        </p:spPr>
      </p:pic>
    </p:spTree>
    <p:extLst>
      <p:ext uri="{BB962C8B-B14F-4D97-AF65-F5344CB8AC3E}">
        <p14:creationId xmlns:p14="http://schemas.microsoft.com/office/powerpoint/2010/main" val="1184842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66663-046B-0B5C-B816-0F6B196FBF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C0C82-6EBE-ACB4-6AF4-EDDE33B8653A}"/>
              </a:ext>
            </a:extLst>
          </p:cNvPr>
          <p:cNvSpPr>
            <a:spLocks noGrp="1"/>
          </p:cNvSpPr>
          <p:nvPr>
            <p:ph type="title"/>
          </p:nvPr>
        </p:nvSpPr>
        <p:spPr>
          <a:xfrm>
            <a:off x="0" y="18255"/>
            <a:ext cx="10444480" cy="787288"/>
          </a:xfrm>
        </p:spPr>
        <p:txBody>
          <a:bodyPr/>
          <a:lstStyle/>
          <a:p>
            <a:r>
              <a:rPr lang="en-US" b="1" dirty="0">
                <a:effectLst>
                  <a:outerShdw blurRad="38100" dist="38100" dir="2700000" algn="tl">
                    <a:srgbClr val="000000">
                      <a:alpha val="43137"/>
                    </a:srgbClr>
                  </a:outerShdw>
                </a:effectLst>
              </a:rPr>
              <a:t>Time-sensitive chemicals resources</a:t>
            </a:r>
          </a:p>
        </p:txBody>
      </p:sp>
      <p:sp>
        <p:nvSpPr>
          <p:cNvPr id="8" name="Content Placeholder 2">
            <a:extLst>
              <a:ext uri="{FF2B5EF4-FFF2-40B4-BE49-F238E27FC236}">
                <a16:creationId xmlns:a16="http://schemas.microsoft.com/office/drawing/2014/main" id="{1352787D-0144-AD3B-E015-79778B9A023B}"/>
              </a:ext>
            </a:extLst>
          </p:cNvPr>
          <p:cNvSpPr txBox="1">
            <a:spLocks/>
          </p:cNvSpPr>
          <p:nvPr/>
        </p:nvSpPr>
        <p:spPr bwMode="auto">
          <a:xfrm>
            <a:off x="883920" y="1133294"/>
            <a:ext cx="1021461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2"/>
                </a:solidFill>
                <a:latin typeface="Century Gothic"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Century Gothic"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2"/>
                </a:solidFill>
                <a:latin typeface="Century Gothic"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2"/>
                </a:solidFill>
                <a:latin typeface="Century Gothic"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Ø"/>
            </a:pPr>
            <a:r>
              <a:rPr lang="en-US" b="1" dirty="0"/>
              <a:t>OEHS Webpage: </a:t>
            </a:r>
          </a:p>
          <a:p>
            <a:pPr marL="0" indent="0">
              <a:buNone/>
            </a:pPr>
            <a:r>
              <a:rPr lang="en-US" dirty="0">
                <a:latin typeface="Century Gothic" panose="020B0502020202020204" pitchFamily="34" charset="0"/>
                <a:ea typeface="Calibri" panose="020F0502020204030204" pitchFamily="34" charset="0"/>
                <a:cs typeface="Calibri" panose="020F0502020204030204" pitchFamily="34" charset="0"/>
              </a:rPr>
              <a:t>OEHS </a:t>
            </a:r>
            <a:r>
              <a:rPr lang="en-US" dirty="0" err="1">
                <a:latin typeface="Century Gothic" panose="020B0502020202020204" pitchFamily="34" charset="0"/>
                <a:ea typeface="Calibri" panose="020F0502020204030204" pitchFamily="34" charset="0"/>
                <a:cs typeface="Calibri" panose="020F0502020204030204" pitchFamily="34" charset="0"/>
              </a:rPr>
              <a:t>Home</a:t>
            </a:r>
            <a:r>
              <a:rPr lang="en-US" dirty="0" err="1">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rPr>
              <a:t>Research</a:t>
            </a:r>
            <a:r>
              <a:rPr lang="en-US" dirty="0">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rPr>
              <a:t> and Laboratory </a:t>
            </a:r>
            <a:r>
              <a:rPr lang="en-US" dirty="0" err="1">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rPr>
              <a:t>SafetyTime-Sensitive</a:t>
            </a:r>
            <a:r>
              <a:rPr lang="en-US" dirty="0">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rPr>
              <a:t> Chemicals</a:t>
            </a:r>
          </a:p>
          <a:p>
            <a:pPr marL="0" indent="0">
              <a:buNone/>
            </a:pPr>
            <a:r>
              <a:rPr lang="en-US" b="1" dirty="0">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hlinkClick r:id="rId2"/>
              </a:rPr>
              <a:t>OEHS.tulane.edu/time-sensitive-chemicals</a:t>
            </a:r>
            <a:endParaRPr lang="en-US" b="1" dirty="0">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endParaRPr>
          </a:p>
          <a:p>
            <a:pPr>
              <a:buFont typeface="Wingdings" panose="05000000000000000000" pitchFamily="2" charset="2"/>
              <a:buChar char="Ø"/>
            </a:pPr>
            <a:r>
              <a:rPr lang="en-US" b="1" dirty="0"/>
              <a:t>Fact Sheet:</a:t>
            </a:r>
          </a:p>
          <a:p>
            <a:pPr marL="0" indent="0">
              <a:buNone/>
            </a:pPr>
            <a:r>
              <a:rPr lang="en-US" dirty="0"/>
              <a:t>You received today as a printout, also linked on the webpage.</a:t>
            </a:r>
          </a:p>
          <a:p>
            <a:pPr>
              <a:buFont typeface="Wingdings" panose="05000000000000000000" pitchFamily="2" charset="2"/>
              <a:buChar char="Ø"/>
            </a:pPr>
            <a:r>
              <a:rPr lang="en-US" b="1" dirty="0"/>
              <a:t>Time-Sensitive Chemicals Table:</a:t>
            </a:r>
          </a:p>
          <a:p>
            <a:pPr marL="0" indent="0">
              <a:buNone/>
            </a:pPr>
            <a:r>
              <a:rPr lang="en-US" dirty="0"/>
              <a:t>Full list of these compounds.  Linked on the webpage.</a:t>
            </a:r>
          </a:p>
          <a:p>
            <a:pPr marL="0" indent="0">
              <a:buNone/>
            </a:pPr>
            <a:endParaRPr lang="en-US" b="1" dirty="0"/>
          </a:p>
        </p:txBody>
      </p:sp>
    </p:spTree>
    <p:extLst>
      <p:ext uri="{BB962C8B-B14F-4D97-AF65-F5344CB8AC3E}">
        <p14:creationId xmlns:p14="http://schemas.microsoft.com/office/powerpoint/2010/main" val="4283107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A805A-54AB-BAA7-DE5C-02ADBD9BFA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C4B2F3-205E-FB5F-FA07-75BA789FDE00}"/>
              </a:ext>
            </a:extLst>
          </p:cNvPr>
          <p:cNvSpPr>
            <a:spLocks noGrp="1"/>
          </p:cNvSpPr>
          <p:nvPr>
            <p:ph idx="1"/>
          </p:nvPr>
        </p:nvSpPr>
        <p:spPr>
          <a:xfrm>
            <a:off x="653142" y="1062935"/>
            <a:ext cx="7982857" cy="4717379"/>
          </a:xfrm>
        </p:spPr>
        <p:txBody>
          <a:bodyPr/>
          <a:lstStyle/>
          <a:p>
            <a:pPr marL="0" indent="0">
              <a:buNone/>
            </a:pPr>
            <a:r>
              <a:rPr lang="en-US" b="1" dirty="0"/>
              <a:t>When you get back to your lab:</a:t>
            </a:r>
          </a:p>
          <a:p>
            <a:pPr marL="457200" indent="-457200">
              <a:buFont typeface="+mj-lt"/>
              <a:buAutoNum type="arabicPeriod"/>
            </a:pPr>
            <a:r>
              <a:rPr lang="en-US" dirty="0"/>
              <a:t>Identify all Time-Sensitives.</a:t>
            </a:r>
          </a:p>
          <a:p>
            <a:pPr marL="457200" indent="-457200">
              <a:buFont typeface="+mj-lt"/>
              <a:buAutoNum type="arabicPeriod"/>
            </a:pPr>
            <a:r>
              <a:rPr lang="en-US" dirty="0"/>
              <a:t>Inspect the containers.</a:t>
            </a:r>
          </a:p>
          <a:p>
            <a:pPr marL="457200" indent="-457200">
              <a:buFont typeface="+mj-lt"/>
              <a:buAutoNum type="arabicPeriod"/>
            </a:pPr>
            <a:r>
              <a:rPr lang="en-US" dirty="0"/>
              <a:t>Ensure storage is good with Peroxide Formers in a dark location.</a:t>
            </a:r>
          </a:p>
          <a:p>
            <a:pPr marL="457200" indent="-457200">
              <a:buFont typeface="+mj-lt"/>
              <a:buAutoNum type="arabicPeriod"/>
            </a:pPr>
            <a:r>
              <a:rPr lang="en-US" dirty="0"/>
              <a:t>Add or update labels if they are missing.</a:t>
            </a:r>
          </a:p>
          <a:p>
            <a:pPr marL="457200" indent="-457200">
              <a:buFont typeface="+mj-lt"/>
              <a:buAutoNum type="arabicPeriod"/>
            </a:pPr>
            <a:r>
              <a:rPr lang="en-US" dirty="0"/>
              <a:t>Test/inspect any containers that are overdue.</a:t>
            </a:r>
          </a:p>
          <a:p>
            <a:pPr marL="457200" indent="-457200">
              <a:buFont typeface="+mj-lt"/>
              <a:buAutoNum type="arabicPeriod"/>
            </a:pPr>
            <a:r>
              <a:rPr lang="en-US" dirty="0"/>
              <a:t>Update inventory.  Are all your containers listed with dates and locations?</a:t>
            </a:r>
          </a:p>
          <a:p>
            <a:pPr marL="457200" indent="-457200">
              <a:buFont typeface="+mj-lt"/>
              <a:buAutoNum type="arabicPeriod"/>
            </a:pPr>
            <a:r>
              <a:rPr lang="en-US" dirty="0"/>
              <a:t>Request disposal if needed.</a:t>
            </a:r>
          </a:p>
          <a:p>
            <a:pPr marL="457200" indent="-457200">
              <a:buFont typeface="+mj-lt"/>
              <a:buAutoNum type="arabicPeriod"/>
            </a:pPr>
            <a:endParaRPr lang="en-US" dirty="0"/>
          </a:p>
        </p:txBody>
      </p:sp>
      <p:sp>
        <p:nvSpPr>
          <p:cNvPr id="8" name="Title 1">
            <a:extLst>
              <a:ext uri="{FF2B5EF4-FFF2-40B4-BE49-F238E27FC236}">
                <a16:creationId xmlns:a16="http://schemas.microsoft.com/office/drawing/2014/main" id="{779879E3-C0C2-02FA-FE05-79D10F1053C9}"/>
              </a:ext>
            </a:extLst>
          </p:cNvPr>
          <p:cNvSpPr txBox="1">
            <a:spLocks/>
          </p:cNvSpPr>
          <p:nvPr/>
        </p:nvSpPr>
        <p:spPr bwMode="auto">
          <a:xfrm>
            <a:off x="0" y="45252"/>
            <a:ext cx="11650616" cy="75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800" kern="1200" cap="all" baseline="0">
                <a:solidFill>
                  <a:srgbClr val="265B4D"/>
                </a:solidFill>
                <a:latin typeface="Century Gothic" charset="0"/>
                <a:ea typeface="+mj-ea"/>
                <a:cs typeface="+mj-cs"/>
              </a:defRPr>
            </a:lvl1pPr>
            <a:lvl2pPr algn="l" rtl="0" eaLnBrk="0" fontAlgn="base" hangingPunct="0">
              <a:lnSpc>
                <a:spcPct val="90000"/>
              </a:lnSpc>
              <a:spcBef>
                <a:spcPct val="0"/>
              </a:spcBef>
              <a:spcAft>
                <a:spcPct val="0"/>
              </a:spcAft>
              <a:defRPr sz="3800">
                <a:solidFill>
                  <a:schemeClr val="tx2"/>
                </a:solidFill>
                <a:latin typeface="Century Gothic" charset="0"/>
              </a:defRPr>
            </a:lvl2pPr>
            <a:lvl3pPr algn="l" rtl="0" eaLnBrk="0" fontAlgn="base" hangingPunct="0">
              <a:lnSpc>
                <a:spcPct val="90000"/>
              </a:lnSpc>
              <a:spcBef>
                <a:spcPct val="0"/>
              </a:spcBef>
              <a:spcAft>
                <a:spcPct val="0"/>
              </a:spcAft>
              <a:defRPr sz="3800">
                <a:solidFill>
                  <a:schemeClr val="tx2"/>
                </a:solidFill>
                <a:latin typeface="Century Gothic" charset="0"/>
              </a:defRPr>
            </a:lvl3pPr>
            <a:lvl4pPr algn="l" rtl="0" eaLnBrk="0" fontAlgn="base" hangingPunct="0">
              <a:lnSpc>
                <a:spcPct val="90000"/>
              </a:lnSpc>
              <a:spcBef>
                <a:spcPct val="0"/>
              </a:spcBef>
              <a:spcAft>
                <a:spcPct val="0"/>
              </a:spcAft>
              <a:defRPr sz="3800">
                <a:solidFill>
                  <a:schemeClr val="tx2"/>
                </a:solidFill>
                <a:latin typeface="Century Gothic" charset="0"/>
              </a:defRPr>
            </a:lvl4pPr>
            <a:lvl5pPr algn="l" rtl="0" eaLnBrk="0" fontAlgn="base" hangingPunct="0">
              <a:lnSpc>
                <a:spcPct val="90000"/>
              </a:lnSpc>
              <a:spcBef>
                <a:spcPct val="0"/>
              </a:spcBef>
              <a:spcAft>
                <a:spcPct val="0"/>
              </a:spcAft>
              <a:defRPr sz="3800">
                <a:solidFill>
                  <a:schemeClr val="tx2"/>
                </a:solidFill>
                <a:latin typeface="Century Gothic" charset="0"/>
              </a:defRPr>
            </a:lvl5pPr>
            <a:lvl6pPr marL="457200" algn="l" rtl="0" fontAlgn="base">
              <a:lnSpc>
                <a:spcPct val="90000"/>
              </a:lnSpc>
              <a:spcBef>
                <a:spcPct val="0"/>
              </a:spcBef>
              <a:spcAft>
                <a:spcPct val="0"/>
              </a:spcAft>
              <a:defRPr sz="3800">
                <a:solidFill>
                  <a:schemeClr val="tx2"/>
                </a:solidFill>
                <a:latin typeface="Century Gothic" charset="0"/>
              </a:defRPr>
            </a:lvl6pPr>
            <a:lvl7pPr marL="914400" algn="l" rtl="0" fontAlgn="base">
              <a:lnSpc>
                <a:spcPct val="90000"/>
              </a:lnSpc>
              <a:spcBef>
                <a:spcPct val="0"/>
              </a:spcBef>
              <a:spcAft>
                <a:spcPct val="0"/>
              </a:spcAft>
              <a:defRPr sz="3800">
                <a:solidFill>
                  <a:schemeClr val="tx2"/>
                </a:solidFill>
                <a:latin typeface="Century Gothic" charset="0"/>
              </a:defRPr>
            </a:lvl7pPr>
            <a:lvl8pPr marL="1371600" algn="l" rtl="0" fontAlgn="base">
              <a:lnSpc>
                <a:spcPct val="90000"/>
              </a:lnSpc>
              <a:spcBef>
                <a:spcPct val="0"/>
              </a:spcBef>
              <a:spcAft>
                <a:spcPct val="0"/>
              </a:spcAft>
              <a:defRPr sz="3800">
                <a:solidFill>
                  <a:schemeClr val="tx2"/>
                </a:solidFill>
                <a:latin typeface="Century Gothic" charset="0"/>
              </a:defRPr>
            </a:lvl8pPr>
            <a:lvl9pPr marL="1828800" algn="l" rtl="0" fontAlgn="base">
              <a:lnSpc>
                <a:spcPct val="90000"/>
              </a:lnSpc>
              <a:spcBef>
                <a:spcPct val="0"/>
              </a:spcBef>
              <a:spcAft>
                <a:spcPct val="0"/>
              </a:spcAft>
              <a:defRPr sz="3800">
                <a:solidFill>
                  <a:schemeClr val="tx2"/>
                </a:solidFill>
                <a:latin typeface="Century Gothic" charset="0"/>
              </a:defRPr>
            </a:lvl9pPr>
          </a:lstStyle>
          <a:p>
            <a:r>
              <a:rPr lang="en-US" b="1" dirty="0">
                <a:effectLst>
                  <a:outerShdw blurRad="38100" dist="38100" dir="2700000" algn="tl">
                    <a:srgbClr val="000000">
                      <a:alpha val="43137"/>
                    </a:srgbClr>
                  </a:outerShdw>
                </a:effectLst>
              </a:rPr>
              <a:t>Action items to comply with the program</a:t>
            </a:r>
          </a:p>
        </p:txBody>
      </p:sp>
      <p:pic>
        <p:nvPicPr>
          <p:cNvPr id="5" name="Picture 4">
            <a:extLst>
              <a:ext uri="{FF2B5EF4-FFF2-40B4-BE49-F238E27FC236}">
                <a16:creationId xmlns:a16="http://schemas.microsoft.com/office/drawing/2014/main" id="{57AFCD01-BA9D-0E13-687A-4D8001EED5BA}"/>
              </a:ext>
            </a:extLst>
          </p:cNvPr>
          <p:cNvPicPr>
            <a:picLocks noChangeAspect="1"/>
          </p:cNvPicPr>
          <p:nvPr/>
        </p:nvPicPr>
        <p:blipFill>
          <a:blip r:embed="rId2"/>
          <a:stretch>
            <a:fillRect/>
          </a:stretch>
        </p:blipFill>
        <p:spPr>
          <a:xfrm rot="5400000">
            <a:off x="8600288" y="1888036"/>
            <a:ext cx="3486089" cy="2614567"/>
          </a:xfrm>
          <a:prstGeom prst="rect">
            <a:avLst/>
          </a:prstGeom>
        </p:spPr>
      </p:pic>
    </p:spTree>
    <p:extLst>
      <p:ext uri="{BB962C8B-B14F-4D97-AF65-F5344CB8AC3E}">
        <p14:creationId xmlns:p14="http://schemas.microsoft.com/office/powerpoint/2010/main" val="3014386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8C4632-BA2D-1769-216A-20996A9061A5}"/>
              </a:ext>
            </a:extLst>
          </p:cNvPr>
          <p:cNvSpPr/>
          <p:nvPr/>
        </p:nvSpPr>
        <p:spPr>
          <a:xfrm>
            <a:off x="3175" y="419100"/>
            <a:ext cx="12192000" cy="1287463"/>
          </a:xfrm>
          <a:prstGeom prst="rect">
            <a:avLst/>
          </a:prstGeom>
          <a:solidFill>
            <a:srgbClr val="6FC5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1" name="Title 1">
            <a:extLst>
              <a:ext uri="{FF2B5EF4-FFF2-40B4-BE49-F238E27FC236}">
                <a16:creationId xmlns:a16="http://schemas.microsoft.com/office/drawing/2014/main" id="{763DBA31-9F7E-D460-C71A-A824F66E1BB6}"/>
              </a:ext>
            </a:extLst>
          </p:cNvPr>
          <p:cNvSpPr txBox="1">
            <a:spLocks/>
          </p:cNvSpPr>
          <p:nvPr/>
        </p:nvSpPr>
        <p:spPr bwMode="auto">
          <a:xfrm>
            <a:off x="402771" y="655638"/>
            <a:ext cx="9855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2"/>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2"/>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2"/>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2"/>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2"/>
                </a:solidFill>
                <a:latin typeface="Century Gothic" panose="020B0502020202020204" pitchFamily="34" charset="0"/>
              </a:defRPr>
            </a:lvl9pPr>
          </a:lstStyle>
          <a:p>
            <a:pPr eaLnBrk="1" hangingPunct="1">
              <a:spcBef>
                <a:spcPct val="0"/>
              </a:spcBef>
              <a:buFontTx/>
              <a:buNone/>
            </a:pPr>
            <a:r>
              <a:rPr lang="en-US" altLang="en-US" dirty="0">
                <a:solidFill>
                  <a:schemeClr val="bg1"/>
                </a:solidFill>
              </a:rPr>
              <a:t>Questions?</a:t>
            </a:r>
          </a:p>
        </p:txBody>
      </p:sp>
      <p:sp>
        <p:nvSpPr>
          <p:cNvPr id="3" name="TextBox 2">
            <a:extLst>
              <a:ext uri="{FF2B5EF4-FFF2-40B4-BE49-F238E27FC236}">
                <a16:creationId xmlns:a16="http://schemas.microsoft.com/office/drawing/2014/main" id="{0991E033-598D-7C5E-39C5-DE62F888D339}"/>
              </a:ext>
            </a:extLst>
          </p:cNvPr>
          <p:cNvSpPr txBox="1"/>
          <p:nvPr/>
        </p:nvSpPr>
        <p:spPr>
          <a:xfrm>
            <a:off x="3744913" y="563021"/>
            <a:ext cx="8044316" cy="913199"/>
          </a:xfrm>
          <a:prstGeom prst="rect">
            <a:avLst/>
          </a:prstGeom>
          <a:noFill/>
        </p:spPr>
        <p:txBody>
          <a:bodyPr wrap="square" rtlCol="0">
            <a:spAutoFit/>
          </a:bodyPr>
          <a:lstStyle/>
          <a:p>
            <a:pPr defTabSz="914377">
              <a:defRPr/>
            </a:pPr>
            <a:r>
              <a:rPr lang="en-US" sz="2667" dirty="0">
                <a:solidFill>
                  <a:srgbClr val="FFFFFF"/>
                </a:solidFill>
              </a:rPr>
              <a:t>Tulane Office of Environmental Health and Safety</a:t>
            </a:r>
          </a:p>
          <a:p>
            <a:pPr defTabSz="914377">
              <a:defRPr/>
            </a:pPr>
            <a:r>
              <a:rPr lang="en-US" sz="2667" dirty="0">
                <a:solidFill>
                  <a:schemeClr val="bg1"/>
                </a:solidFill>
                <a:hlinkClick r:id="rId3">
                  <a:extLst>
                    <a:ext uri="{A12FA001-AC4F-418D-AE19-62706E023703}">
                      <ahyp:hlinkClr xmlns:ahyp="http://schemas.microsoft.com/office/drawing/2018/hyperlinkcolor" val="tx"/>
                    </a:ext>
                  </a:extLst>
                </a:hlinkClick>
              </a:rPr>
              <a:t>OEHS@tulane.edu</a:t>
            </a:r>
            <a:endParaRPr lang="en-US" sz="2667" dirty="0">
              <a:solidFill>
                <a:schemeClr val="bg1"/>
              </a:solidFill>
            </a:endParaRPr>
          </a:p>
        </p:txBody>
      </p:sp>
      <p:sp>
        <p:nvSpPr>
          <p:cNvPr id="4" name="TextBox 3">
            <a:extLst>
              <a:ext uri="{FF2B5EF4-FFF2-40B4-BE49-F238E27FC236}">
                <a16:creationId xmlns:a16="http://schemas.microsoft.com/office/drawing/2014/main" id="{B0208A10-073A-280D-208F-B76FB035D749}"/>
              </a:ext>
            </a:extLst>
          </p:cNvPr>
          <p:cNvSpPr txBox="1"/>
          <p:nvPr/>
        </p:nvSpPr>
        <p:spPr>
          <a:xfrm>
            <a:off x="109413" y="1795798"/>
            <a:ext cx="11395660" cy="2554930"/>
          </a:xfrm>
          <a:prstGeom prst="rect">
            <a:avLst/>
          </a:prstGeom>
          <a:noFill/>
        </p:spPr>
        <p:txBody>
          <a:bodyPr wrap="square" rtlCol="0">
            <a:spAutoFit/>
          </a:bodyPr>
          <a:lstStyle/>
          <a:p>
            <a:pPr defTabSz="914377"/>
            <a:r>
              <a:rPr lang="en-US" sz="2667" dirty="0">
                <a:solidFill>
                  <a:schemeClr val="bg1"/>
                </a:solidFill>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rPr>
              <a:t>Marcel Charbonnet, Lab Safety Manager</a:t>
            </a:r>
          </a:p>
          <a:p>
            <a:pPr defTabSz="914377"/>
            <a:r>
              <a:rPr lang="en-US" sz="2667" dirty="0">
                <a:solidFill>
                  <a:schemeClr val="bg1"/>
                </a:solidFill>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hlinkClick r:id="rId4"/>
              </a:rPr>
              <a:t>mcharbo@tulane.edu</a:t>
            </a:r>
            <a:endParaRPr lang="en-US" sz="2667" dirty="0">
              <a:solidFill>
                <a:schemeClr val="bg1"/>
              </a:solidFill>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endParaRPr>
          </a:p>
          <a:p>
            <a:pPr defTabSz="914377"/>
            <a:endParaRPr lang="en-US" sz="2667" dirty="0">
              <a:solidFill>
                <a:schemeClr val="bg1"/>
              </a:solidFill>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endParaRPr>
          </a:p>
          <a:p>
            <a:pPr defTabSz="914377"/>
            <a:r>
              <a:rPr lang="en-US" sz="2667" dirty="0">
                <a:solidFill>
                  <a:schemeClr val="bg1"/>
                </a:solidFill>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rPr>
              <a:t>Haylie Tucker, Lab Inspections Manager</a:t>
            </a:r>
          </a:p>
          <a:p>
            <a:pPr defTabSz="914377"/>
            <a:r>
              <a:rPr lang="en-US" sz="2667" dirty="0">
                <a:solidFill>
                  <a:schemeClr val="bg1"/>
                </a:solidFill>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hlinkClick r:id="rId5"/>
              </a:rPr>
              <a:t>htucker@tulane.edu</a:t>
            </a:r>
            <a:endParaRPr lang="en-US" sz="2667" dirty="0">
              <a:solidFill>
                <a:schemeClr val="bg1"/>
              </a:solidFill>
              <a:latin typeface="Century Gothic" panose="020B0502020202020204" pitchFamily="34" charset="0"/>
              <a:ea typeface="Calibri" panose="020F0502020204030204" pitchFamily="34" charset="0"/>
              <a:cs typeface="Calibri" panose="020F0502020204030204" pitchFamily="34" charset="0"/>
              <a:sym typeface="Wingdings" panose="05000000000000000000" pitchFamily="2" charset="2"/>
            </a:endParaRPr>
          </a:p>
          <a:p>
            <a:pPr defTabSz="914377"/>
            <a:endParaRPr lang="en-US" sz="2667"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0367A-C027-389D-4EC0-951DAB7A2C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70CFDF-5638-CB81-B5E0-A11B029DB82A}"/>
              </a:ext>
            </a:extLst>
          </p:cNvPr>
          <p:cNvSpPr>
            <a:spLocks noGrp="1"/>
          </p:cNvSpPr>
          <p:nvPr>
            <p:ph type="title"/>
          </p:nvPr>
        </p:nvSpPr>
        <p:spPr>
          <a:xfrm>
            <a:off x="68578" y="0"/>
            <a:ext cx="9619708" cy="854075"/>
          </a:xfrm>
        </p:spPr>
        <p:txBody>
          <a:bodyPr/>
          <a:lstStyle/>
          <a:p>
            <a:r>
              <a:rPr lang="en-US" sz="4000" b="1" dirty="0">
                <a:effectLst>
                  <a:outerShdw blurRad="38100" dist="38100" dir="2700000" algn="tl">
                    <a:srgbClr val="000000">
                      <a:alpha val="43137"/>
                    </a:srgbClr>
                  </a:outerShdw>
                </a:effectLst>
              </a:rPr>
              <a:t>Time-sensitive chemical incidents</a:t>
            </a:r>
          </a:p>
        </p:txBody>
      </p:sp>
      <p:sp>
        <p:nvSpPr>
          <p:cNvPr id="4" name="Content Placeholder 3">
            <a:extLst>
              <a:ext uri="{FF2B5EF4-FFF2-40B4-BE49-F238E27FC236}">
                <a16:creationId xmlns:a16="http://schemas.microsoft.com/office/drawing/2014/main" id="{6B46311D-C173-53B2-B670-516707B925F6}"/>
              </a:ext>
            </a:extLst>
          </p:cNvPr>
          <p:cNvSpPr>
            <a:spLocks noGrp="1"/>
          </p:cNvSpPr>
          <p:nvPr>
            <p:ph idx="1"/>
          </p:nvPr>
        </p:nvSpPr>
        <p:spPr>
          <a:xfrm>
            <a:off x="4878432" y="1200912"/>
            <a:ext cx="6514992" cy="4801009"/>
          </a:xfrm>
        </p:spPr>
        <p:txBody>
          <a:bodyPr/>
          <a:lstStyle/>
          <a:p>
            <a:pPr marL="0" indent="0" rtl="0" fontAlgn="base">
              <a:buNone/>
            </a:pPr>
            <a:r>
              <a:rPr lang="en-US" sz="3200" b="1" u="sng" dirty="0">
                <a:solidFill>
                  <a:schemeClr val="accent2"/>
                </a:solidFill>
                <a:effectLst/>
                <a:latin typeface="Century Gothic" panose="020B0502020202020204" pitchFamily="34" charset="0"/>
              </a:rPr>
              <a:t>2006 Lab </a:t>
            </a:r>
            <a:r>
              <a:rPr lang="en-US" sz="3200" b="1" u="sng" dirty="0" err="1">
                <a:solidFill>
                  <a:schemeClr val="accent2"/>
                </a:solidFill>
                <a:effectLst/>
                <a:latin typeface="Century Gothic" panose="020B0502020202020204" pitchFamily="34" charset="0"/>
              </a:rPr>
              <a:t>Rotovap</a:t>
            </a:r>
            <a:r>
              <a:rPr lang="en-US" sz="3200" b="1" u="sng" dirty="0">
                <a:solidFill>
                  <a:schemeClr val="accent2"/>
                </a:solidFill>
                <a:latin typeface="Century Gothic" panose="020B0502020202020204" pitchFamily="34" charset="0"/>
              </a:rPr>
              <a:t> Explosion</a:t>
            </a:r>
            <a:endParaRPr lang="en-US" sz="3200" b="1" u="sng" dirty="0">
              <a:solidFill>
                <a:schemeClr val="accent2"/>
              </a:solidFill>
              <a:effectLst/>
              <a:latin typeface="Century Gothic" panose="020B0502020202020204" pitchFamily="34" charset="0"/>
            </a:endParaRPr>
          </a:p>
          <a:p>
            <a:r>
              <a:rPr lang="en-US" sz="2800" dirty="0">
                <a:solidFill>
                  <a:srgbClr val="265B4D"/>
                </a:solidFill>
                <a:latin typeface="Century Gothic" panose="020B0502020202020204" pitchFamily="34" charset="0"/>
              </a:rPr>
              <a:t>UC Berkely</a:t>
            </a:r>
            <a:endParaRPr lang="en-US" sz="2800" dirty="0">
              <a:solidFill>
                <a:srgbClr val="265B4D"/>
              </a:solidFill>
              <a:effectLst/>
              <a:latin typeface="Century Gothic" panose="020B0502020202020204" pitchFamily="34" charset="0"/>
            </a:endParaRPr>
          </a:p>
          <a:p>
            <a:r>
              <a:rPr lang="en-US" sz="2800" dirty="0">
                <a:solidFill>
                  <a:srgbClr val="265B4D"/>
                </a:solidFill>
                <a:latin typeface="Century Gothic" panose="020B0502020202020204" pitchFamily="34" charset="0"/>
              </a:rPr>
              <a:t>Undergraduate evaporating solvents (T</a:t>
            </a:r>
            <a:r>
              <a:rPr lang="en-US" sz="2800" dirty="0">
                <a:solidFill>
                  <a:srgbClr val="265B4D"/>
                </a:solidFill>
              </a:rPr>
              <a:t>etrahydrofuran (THF) and Diethyl Ether) from precipitate</a:t>
            </a:r>
            <a:endParaRPr lang="en-US" sz="2800" dirty="0">
              <a:solidFill>
                <a:srgbClr val="265B4D"/>
              </a:solidFill>
              <a:latin typeface="Century Gothic" panose="020B0502020202020204" pitchFamily="34" charset="0"/>
            </a:endParaRPr>
          </a:p>
          <a:p>
            <a:r>
              <a:rPr lang="en-US" sz="2800" dirty="0">
                <a:solidFill>
                  <a:srgbClr val="265B4D"/>
                </a:solidFill>
                <a:latin typeface="Century Gothic" panose="020B0502020202020204" pitchFamily="34" charset="0"/>
              </a:rPr>
              <a:t>Source bottles were aged and had accumulated peroxides</a:t>
            </a:r>
          </a:p>
          <a:p>
            <a:r>
              <a:rPr lang="en-US" sz="2800" dirty="0">
                <a:solidFill>
                  <a:srgbClr val="265B4D"/>
                </a:solidFill>
              </a:rPr>
              <a:t>Solvent exploded, causing lacerations to the student’s face and chest</a:t>
            </a:r>
            <a:endParaRPr lang="en-US" dirty="0">
              <a:solidFill>
                <a:srgbClr val="265B4D"/>
              </a:solidFill>
            </a:endParaRPr>
          </a:p>
        </p:txBody>
      </p:sp>
      <p:pic>
        <p:nvPicPr>
          <p:cNvPr id="6" name="Picture 5" descr="A laboratory equipment on a table&#10;&#10;AI-generated content may be incorrect.">
            <a:extLst>
              <a:ext uri="{FF2B5EF4-FFF2-40B4-BE49-F238E27FC236}">
                <a16:creationId xmlns:a16="http://schemas.microsoft.com/office/drawing/2014/main" id="{4BC9338F-D2E0-630A-A185-A472801CC385}"/>
              </a:ext>
            </a:extLst>
          </p:cNvPr>
          <p:cNvPicPr>
            <a:picLocks noChangeAspect="1"/>
          </p:cNvPicPr>
          <p:nvPr/>
        </p:nvPicPr>
        <p:blipFill>
          <a:blip r:embed="rId2"/>
          <a:stretch>
            <a:fillRect/>
          </a:stretch>
        </p:blipFill>
        <p:spPr>
          <a:xfrm>
            <a:off x="297180" y="1661296"/>
            <a:ext cx="4391433" cy="3224787"/>
          </a:xfrm>
          <a:prstGeom prst="rect">
            <a:avLst/>
          </a:prstGeom>
        </p:spPr>
      </p:pic>
    </p:spTree>
    <p:extLst>
      <p:ext uri="{BB962C8B-B14F-4D97-AF65-F5344CB8AC3E}">
        <p14:creationId xmlns:p14="http://schemas.microsoft.com/office/powerpoint/2010/main" val="277589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FC218-74A5-2D0A-DF0D-CE0C50DF98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3D5283-F42B-F163-5315-F1AC2EBB61D8}"/>
              </a:ext>
            </a:extLst>
          </p:cNvPr>
          <p:cNvSpPr>
            <a:spLocks noGrp="1"/>
          </p:cNvSpPr>
          <p:nvPr>
            <p:ph type="title"/>
          </p:nvPr>
        </p:nvSpPr>
        <p:spPr>
          <a:xfrm>
            <a:off x="68578" y="0"/>
            <a:ext cx="9619708" cy="854075"/>
          </a:xfrm>
        </p:spPr>
        <p:txBody>
          <a:bodyPr/>
          <a:lstStyle/>
          <a:p>
            <a:r>
              <a:rPr lang="en-US" sz="4000" b="1" dirty="0">
                <a:effectLst>
                  <a:outerShdw blurRad="38100" dist="38100" dir="2700000" algn="tl">
                    <a:srgbClr val="000000">
                      <a:alpha val="43137"/>
                    </a:srgbClr>
                  </a:outerShdw>
                </a:effectLst>
              </a:rPr>
              <a:t>Time-sensitive chemical incidents</a:t>
            </a:r>
          </a:p>
        </p:txBody>
      </p:sp>
      <p:sp>
        <p:nvSpPr>
          <p:cNvPr id="4" name="Content Placeholder 3">
            <a:extLst>
              <a:ext uri="{FF2B5EF4-FFF2-40B4-BE49-F238E27FC236}">
                <a16:creationId xmlns:a16="http://schemas.microsoft.com/office/drawing/2014/main" id="{CE367269-00A6-A36D-6C58-5E4244162935}"/>
              </a:ext>
            </a:extLst>
          </p:cNvPr>
          <p:cNvSpPr>
            <a:spLocks noGrp="1"/>
          </p:cNvSpPr>
          <p:nvPr>
            <p:ph idx="1"/>
          </p:nvPr>
        </p:nvSpPr>
        <p:spPr>
          <a:xfrm>
            <a:off x="4878432" y="1200912"/>
            <a:ext cx="6170568" cy="4801009"/>
          </a:xfrm>
        </p:spPr>
        <p:txBody>
          <a:bodyPr/>
          <a:lstStyle/>
          <a:p>
            <a:pPr marL="0" indent="0" rtl="0" fontAlgn="base">
              <a:buNone/>
            </a:pPr>
            <a:r>
              <a:rPr lang="en-US" sz="3200" b="1" u="sng" dirty="0">
                <a:solidFill>
                  <a:schemeClr val="accent2"/>
                </a:solidFill>
                <a:effectLst/>
                <a:latin typeface="Century Gothic" panose="020B0502020202020204" pitchFamily="34" charset="0"/>
              </a:rPr>
              <a:t>2017 Waste Room </a:t>
            </a:r>
            <a:r>
              <a:rPr lang="en-US" sz="3200" b="1" u="sng" dirty="0">
                <a:solidFill>
                  <a:schemeClr val="accent2"/>
                </a:solidFill>
                <a:latin typeface="Century Gothic" panose="020B0502020202020204" pitchFamily="34" charset="0"/>
              </a:rPr>
              <a:t>Explosion</a:t>
            </a:r>
            <a:endParaRPr lang="en-US" sz="3200" b="1" u="sng" dirty="0">
              <a:solidFill>
                <a:schemeClr val="accent2"/>
              </a:solidFill>
              <a:effectLst/>
              <a:latin typeface="Century Gothic" panose="020B0502020202020204" pitchFamily="34" charset="0"/>
            </a:endParaRPr>
          </a:p>
          <a:p>
            <a:r>
              <a:rPr lang="en-US" sz="2800" dirty="0">
                <a:solidFill>
                  <a:srgbClr val="265B4D"/>
                </a:solidFill>
                <a:latin typeface="Century Gothic" panose="020B0502020202020204" pitchFamily="34" charset="0"/>
              </a:rPr>
              <a:t>U of Minnesota</a:t>
            </a:r>
          </a:p>
          <a:p>
            <a:r>
              <a:rPr lang="en-US" sz="2800" dirty="0">
                <a:solidFill>
                  <a:srgbClr val="265B4D"/>
                </a:solidFill>
                <a:latin typeface="Century Gothic" panose="020B0502020202020204" pitchFamily="34" charset="0"/>
              </a:rPr>
              <a:t>Waste tech deposited an emptied solvent bottle in a waste cart when it exploded,  blasting the cart in half and damaging the room</a:t>
            </a:r>
          </a:p>
          <a:p>
            <a:r>
              <a:rPr lang="en-US" sz="2800" dirty="0">
                <a:solidFill>
                  <a:srgbClr val="265B4D"/>
                </a:solidFill>
                <a:latin typeface="Century Gothic" panose="020B0502020202020204" pitchFamily="34" charset="0"/>
              </a:rPr>
              <a:t>Caused by Peroxide residues in an old solvent bottle (unidentified)</a:t>
            </a:r>
          </a:p>
        </p:txBody>
      </p:sp>
      <p:pic>
        <p:nvPicPr>
          <p:cNvPr id="5" name="Picture 4" descr="A broken metal chair in a room&#10;&#10;AI-generated content may be incorrect.">
            <a:extLst>
              <a:ext uri="{FF2B5EF4-FFF2-40B4-BE49-F238E27FC236}">
                <a16:creationId xmlns:a16="http://schemas.microsoft.com/office/drawing/2014/main" id="{FE868FD4-4578-B726-F8AA-CFDB67E100E6}"/>
              </a:ext>
            </a:extLst>
          </p:cNvPr>
          <p:cNvPicPr>
            <a:picLocks noChangeAspect="1"/>
          </p:cNvPicPr>
          <p:nvPr/>
        </p:nvPicPr>
        <p:blipFill>
          <a:blip r:embed="rId3"/>
          <a:stretch>
            <a:fillRect/>
          </a:stretch>
        </p:blipFill>
        <p:spPr>
          <a:xfrm>
            <a:off x="462099" y="1720977"/>
            <a:ext cx="4144191" cy="3108143"/>
          </a:xfrm>
          <a:prstGeom prst="rect">
            <a:avLst/>
          </a:prstGeom>
        </p:spPr>
      </p:pic>
    </p:spTree>
    <p:extLst>
      <p:ext uri="{BB962C8B-B14F-4D97-AF65-F5344CB8AC3E}">
        <p14:creationId xmlns:p14="http://schemas.microsoft.com/office/powerpoint/2010/main" val="2523643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AB0B0-B595-0731-D844-E361882150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830344-414B-914B-A91A-109C02794C2C}"/>
              </a:ext>
            </a:extLst>
          </p:cNvPr>
          <p:cNvSpPr>
            <a:spLocks noGrp="1"/>
          </p:cNvSpPr>
          <p:nvPr>
            <p:ph type="title"/>
          </p:nvPr>
        </p:nvSpPr>
        <p:spPr>
          <a:xfrm>
            <a:off x="68578" y="0"/>
            <a:ext cx="9619708" cy="854075"/>
          </a:xfrm>
        </p:spPr>
        <p:txBody>
          <a:bodyPr/>
          <a:lstStyle/>
          <a:p>
            <a:r>
              <a:rPr lang="en-US" sz="4000" b="1" dirty="0">
                <a:effectLst>
                  <a:outerShdw blurRad="38100" dist="38100" dir="2700000" algn="tl">
                    <a:srgbClr val="000000">
                      <a:alpha val="43137"/>
                    </a:srgbClr>
                  </a:outerShdw>
                </a:effectLst>
              </a:rPr>
              <a:t>Time-sensitive chemical incidents</a:t>
            </a:r>
          </a:p>
        </p:txBody>
      </p:sp>
      <p:sp>
        <p:nvSpPr>
          <p:cNvPr id="4" name="Content Placeholder 3">
            <a:extLst>
              <a:ext uri="{FF2B5EF4-FFF2-40B4-BE49-F238E27FC236}">
                <a16:creationId xmlns:a16="http://schemas.microsoft.com/office/drawing/2014/main" id="{AFBDA94B-9581-7B8A-EFFC-C332993BD642}"/>
              </a:ext>
            </a:extLst>
          </p:cNvPr>
          <p:cNvSpPr>
            <a:spLocks noGrp="1"/>
          </p:cNvSpPr>
          <p:nvPr>
            <p:ph idx="1"/>
          </p:nvPr>
        </p:nvSpPr>
        <p:spPr>
          <a:xfrm>
            <a:off x="4878432" y="1028495"/>
            <a:ext cx="6103512" cy="4801009"/>
          </a:xfrm>
        </p:spPr>
        <p:txBody>
          <a:bodyPr/>
          <a:lstStyle/>
          <a:p>
            <a:pPr marL="0" indent="0" rtl="0" fontAlgn="base">
              <a:buNone/>
            </a:pPr>
            <a:r>
              <a:rPr lang="en-US" sz="3200" b="1" u="sng" dirty="0">
                <a:solidFill>
                  <a:schemeClr val="accent2"/>
                </a:solidFill>
                <a:effectLst/>
                <a:latin typeface="Century Gothic" panose="020B0502020202020204" pitchFamily="34" charset="0"/>
              </a:rPr>
              <a:t>2023 </a:t>
            </a:r>
            <a:r>
              <a:rPr lang="en-US" sz="3200" b="1" u="sng" dirty="0">
                <a:solidFill>
                  <a:schemeClr val="accent2"/>
                </a:solidFill>
                <a:latin typeface="Century Gothic" panose="020B0502020202020204" pitchFamily="34" charset="0"/>
              </a:rPr>
              <a:t>Waste Room Explosion</a:t>
            </a:r>
            <a:endParaRPr lang="en-US" sz="3200" b="1" u="sng" dirty="0">
              <a:solidFill>
                <a:schemeClr val="accent2"/>
              </a:solidFill>
              <a:effectLst/>
              <a:latin typeface="Century Gothic" panose="020B0502020202020204" pitchFamily="34" charset="0"/>
            </a:endParaRPr>
          </a:p>
          <a:p>
            <a:r>
              <a:rPr lang="en-US" sz="2800" dirty="0">
                <a:solidFill>
                  <a:srgbClr val="265B4D"/>
                </a:solidFill>
                <a:latin typeface="Century Gothic" panose="020B0502020202020204" pitchFamily="34" charset="0"/>
              </a:rPr>
              <a:t>Iowa State University</a:t>
            </a:r>
            <a:endParaRPr lang="en-US" sz="2800" dirty="0">
              <a:solidFill>
                <a:srgbClr val="265B4D"/>
              </a:solidFill>
              <a:effectLst/>
              <a:latin typeface="Century Gothic" panose="020B0502020202020204" pitchFamily="34" charset="0"/>
            </a:endParaRPr>
          </a:p>
          <a:p>
            <a:r>
              <a:rPr lang="en-US" sz="2800" dirty="0">
                <a:solidFill>
                  <a:srgbClr val="265B4D"/>
                </a:solidFill>
                <a:latin typeface="Century Gothic" panose="020B0502020202020204" pitchFamily="34" charset="0"/>
              </a:rPr>
              <a:t>Lab Cleanout from an inactive researcher</a:t>
            </a:r>
          </a:p>
          <a:p>
            <a:r>
              <a:rPr lang="en-US" sz="2800" dirty="0">
                <a:solidFill>
                  <a:srgbClr val="265B4D"/>
                </a:solidFill>
                <a:latin typeface="Century Gothic" panose="020B0502020202020204" pitchFamily="34" charset="0"/>
              </a:rPr>
              <a:t>Bottles of isopropanol stored in direct sunlight on an inactive HPLC for approx. 12-15 years.</a:t>
            </a:r>
          </a:p>
          <a:p>
            <a:r>
              <a:rPr lang="en-US" sz="2800" dirty="0">
                <a:solidFill>
                  <a:srgbClr val="265B4D"/>
                </a:solidFill>
              </a:rPr>
              <a:t>Detonated in the hands of the waste tech, causing severe injury to hands, face, and neck requiring hospitalization.</a:t>
            </a:r>
            <a:endParaRPr lang="en-US" dirty="0">
              <a:solidFill>
                <a:srgbClr val="265B4D"/>
              </a:solidFill>
            </a:endParaRPr>
          </a:p>
        </p:txBody>
      </p:sp>
      <p:pic>
        <p:nvPicPr>
          <p:cNvPr id="5" name="Picture 4" descr="A pair of sunglasses on a table&#10;&#10;AI-generated content may be incorrect.">
            <a:extLst>
              <a:ext uri="{FF2B5EF4-FFF2-40B4-BE49-F238E27FC236}">
                <a16:creationId xmlns:a16="http://schemas.microsoft.com/office/drawing/2014/main" id="{9DD5CB14-BE1D-2156-08BE-98F86EB4BF0F}"/>
              </a:ext>
            </a:extLst>
          </p:cNvPr>
          <p:cNvPicPr>
            <a:picLocks noChangeAspect="1"/>
          </p:cNvPicPr>
          <p:nvPr/>
        </p:nvPicPr>
        <p:blipFill>
          <a:blip r:embed="rId2"/>
          <a:stretch>
            <a:fillRect/>
          </a:stretch>
        </p:blipFill>
        <p:spPr>
          <a:xfrm>
            <a:off x="448573" y="1834244"/>
            <a:ext cx="4047227" cy="2698994"/>
          </a:xfrm>
          <a:prstGeom prst="rect">
            <a:avLst/>
          </a:prstGeom>
        </p:spPr>
      </p:pic>
    </p:spTree>
    <p:extLst>
      <p:ext uri="{BB962C8B-B14F-4D97-AF65-F5344CB8AC3E}">
        <p14:creationId xmlns:p14="http://schemas.microsoft.com/office/powerpoint/2010/main" val="1995068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088FC-AF0F-3268-46D7-2B19C91191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F229EC-6B80-FED6-8C9E-500FA9CA7244}"/>
              </a:ext>
            </a:extLst>
          </p:cNvPr>
          <p:cNvSpPr>
            <a:spLocks noGrp="1"/>
          </p:cNvSpPr>
          <p:nvPr>
            <p:ph type="title"/>
          </p:nvPr>
        </p:nvSpPr>
        <p:spPr>
          <a:xfrm>
            <a:off x="68578" y="0"/>
            <a:ext cx="9619708" cy="854075"/>
          </a:xfrm>
        </p:spPr>
        <p:txBody>
          <a:bodyPr/>
          <a:lstStyle/>
          <a:p>
            <a:r>
              <a:rPr lang="en-US" sz="4000" b="1" dirty="0">
                <a:effectLst>
                  <a:outerShdw blurRad="38100" dist="38100" dir="2700000" algn="tl">
                    <a:srgbClr val="000000">
                      <a:alpha val="43137"/>
                    </a:srgbClr>
                  </a:outerShdw>
                </a:effectLst>
              </a:rPr>
              <a:t>Time-sensitive chemical incidents</a:t>
            </a:r>
          </a:p>
        </p:txBody>
      </p:sp>
      <p:sp>
        <p:nvSpPr>
          <p:cNvPr id="4" name="Content Placeholder 3">
            <a:extLst>
              <a:ext uri="{FF2B5EF4-FFF2-40B4-BE49-F238E27FC236}">
                <a16:creationId xmlns:a16="http://schemas.microsoft.com/office/drawing/2014/main" id="{F16C84C5-CD11-3D6D-7D4E-88D1D4928778}"/>
              </a:ext>
            </a:extLst>
          </p:cNvPr>
          <p:cNvSpPr>
            <a:spLocks noGrp="1"/>
          </p:cNvSpPr>
          <p:nvPr>
            <p:ph idx="1"/>
          </p:nvPr>
        </p:nvSpPr>
        <p:spPr>
          <a:xfrm>
            <a:off x="4878432" y="1093691"/>
            <a:ext cx="6170568" cy="4801009"/>
          </a:xfrm>
        </p:spPr>
        <p:txBody>
          <a:bodyPr/>
          <a:lstStyle/>
          <a:p>
            <a:pPr marL="0" indent="0" rtl="0" fontAlgn="base">
              <a:buNone/>
            </a:pPr>
            <a:r>
              <a:rPr lang="en-US" sz="3200" b="1" u="sng" dirty="0">
                <a:solidFill>
                  <a:schemeClr val="accent2"/>
                </a:solidFill>
                <a:effectLst/>
                <a:latin typeface="Century Gothic" panose="020B0502020202020204" pitchFamily="34" charset="0"/>
              </a:rPr>
              <a:t>2019 </a:t>
            </a:r>
            <a:r>
              <a:rPr lang="en-US" sz="3200" b="1" u="sng" dirty="0">
                <a:solidFill>
                  <a:schemeClr val="accent2"/>
                </a:solidFill>
                <a:latin typeface="Century Gothic" panose="020B0502020202020204" pitchFamily="34" charset="0"/>
              </a:rPr>
              <a:t>Dry Picric Acid Discovery</a:t>
            </a:r>
            <a:endParaRPr lang="en-US" sz="3200" b="1" u="sng" dirty="0">
              <a:solidFill>
                <a:schemeClr val="accent2"/>
              </a:solidFill>
              <a:effectLst/>
              <a:latin typeface="Century Gothic" panose="020B0502020202020204" pitchFamily="34" charset="0"/>
            </a:endParaRPr>
          </a:p>
          <a:p>
            <a:r>
              <a:rPr lang="en-US" sz="2800" dirty="0">
                <a:solidFill>
                  <a:schemeClr val="accent2"/>
                </a:solidFill>
                <a:latin typeface="Century Gothic" panose="020B0502020202020204" pitchFamily="34" charset="0"/>
              </a:rPr>
              <a:t>U Texas -Austin</a:t>
            </a:r>
            <a:endParaRPr lang="en-US" sz="2800" dirty="0">
              <a:solidFill>
                <a:schemeClr val="accent2"/>
              </a:solidFill>
              <a:effectLst/>
              <a:latin typeface="Century Gothic" panose="020B0502020202020204" pitchFamily="34" charset="0"/>
            </a:endParaRPr>
          </a:p>
          <a:p>
            <a:r>
              <a:rPr lang="en-US" sz="2800" dirty="0">
                <a:solidFill>
                  <a:schemeClr val="accent2"/>
                </a:solidFill>
                <a:latin typeface="Century Gothic" panose="020B0502020202020204" pitchFamily="34" charset="0"/>
              </a:rPr>
              <a:t>While taking a lab inventory, researcher discovered abandoned container</a:t>
            </a:r>
          </a:p>
          <a:p>
            <a:r>
              <a:rPr lang="en-US" sz="2800" dirty="0">
                <a:solidFill>
                  <a:schemeClr val="accent2"/>
                </a:solidFill>
                <a:latin typeface="Century Gothic" panose="020B0502020202020204" pitchFamily="34" charset="0"/>
              </a:rPr>
              <a:t>Approx. 50g of completely dry Picric Acid.  Unknown age/origin.</a:t>
            </a:r>
          </a:p>
          <a:p>
            <a:r>
              <a:rPr lang="en-US" sz="2800" dirty="0">
                <a:solidFill>
                  <a:schemeClr val="accent2"/>
                </a:solidFill>
                <a:latin typeface="Century Gothic" panose="020B0502020202020204" pitchFamily="34" charset="0"/>
              </a:rPr>
              <a:t>Lab shut down for 2.5 days</a:t>
            </a:r>
          </a:p>
          <a:p>
            <a:r>
              <a:rPr lang="en-US" sz="2800" dirty="0">
                <a:solidFill>
                  <a:schemeClr val="accent2"/>
                </a:solidFill>
                <a:latin typeface="Century Gothic" panose="020B0502020202020204" pitchFamily="34" charset="0"/>
              </a:rPr>
              <a:t>$6,000 disposal cost</a:t>
            </a:r>
          </a:p>
          <a:p>
            <a:endParaRPr lang="en-US" sz="2800" dirty="0">
              <a:solidFill>
                <a:schemeClr val="accent2"/>
              </a:solidFill>
              <a:latin typeface="Century Gothic" panose="020B0502020202020204" pitchFamily="34" charset="0"/>
            </a:endParaRPr>
          </a:p>
        </p:txBody>
      </p:sp>
      <p:pic>
        <p:nvPicPr>
          <p:cNvPr id="8" name="Picture 7">
            <a:extLst>
              <a:ext uri="{FF2B5EF4-FFF2-40B4-BE49-F238E27FC236}">
                <a16:creationId xmlns:a16="http://schemas.microsoft.com/office/drawing/2014/main" id="{0B3160D8-6845-296D-4AFE-0D7F0B2AA064}"/>
              </a:ext>
            </a:extLst>
          </p:cNvPr>
          <p:cNvPicPr>
            <a:picLocks noChangeAspect="1"/>
          </p:cNvPicPr>
          <p:nvPr/>
        </p:nvPicPr>
        <p:blipFill>
          <a:blip r:embed="rId2"/>
          <a:stretch>
            <a:fillRect/>
          </a:stretch>
        </p:blipFill>
        <p:spPr>
          <a:xfrm>
            <a:off x="645523" y="1661296"/>
            <a:ext cx="3686991" cy="3665801"/>
          </a:xfrm>
          <a:prstGeom prst="rect">
            <a:avLst/>
          </a:prstGeom>
        </p:spPr>
      </p:pic>
    </p:spTree>
    <p:extLst>
      <p:ext uri="{BB962C8B-B14F-4D97-AF65-F5344CB8AC3E}">
        <p14:creationId xmlns:p14="http://schemas.microsoft.com/office/powerpoint/2010/main" val="33516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33AAD-000C-0ABF-D451-049DAF1D01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CB5F13-5B54-B26F-4F45-622F88446CBF}"/>
              </a:ext>
            </a:extLst>
          </p:cNvPr>
          <p:cNvSpPr>
            <a:spLocks noGrp="1"/>
          </p:cNvSpPr>
          <p:nvPr>
            <p:ph type="title"/>
          </p:nvPr>
        </p:nvSpPr>
        <p:spPr>
          <a:xfrm>
            <a:off x="68578" y="0"/>
            <a:ext cx="9619708" cy="1069848"/>
          </a:xfrm>
        </p:spPr>
        <p:txBody>
          <a:bodyPr/>
          <a:lstStyle/>
          <a:p>
            <a:r>
              <a:rPr lang="en-US" sz="4000" b="1" dirty="0">
                <a:effectLst>
                  <a:outerShdw blurRad="38100" dist="38100" dir="2700000" algn="tl">
                    <a:srgbClr val="000000">
                      <a:alpha val="43137"/>
                    </a:srgbClr>
                  </a:outerShdw>
                </a:effectLst>
              </a:rPr>
              <a:t>Time-sensitive chemicals – potential Reputational damage</a:t>
            </a:r>
          </a:p>
        </p:txBody>
      </p:sp>
      <p:sp>
        <p:nvSpPr>
          <p:cNvPr id="4" name="Content Placeholder 3">
            <a:extLst>
              <a:ext uri="{FF2B5EF4-FFF2-40B4-BE49-F238E27FC236}">
                <a16:creationId xmlns:a16="http://schemas.microsoft.com/office/drawing/2014/main" id="{803D307D-1235-AB01-FFB0-FD7057D06FA3}"/>
              </a:ext>
            </a:extLst>
          </p:cNvPr>
          <p:cNvSpPr>
            <a:spLocks noGrp="1"/>
          </p:cNvSpPr>
          <p:nvPr>
            <p:ph idx="1"/>
          </p:nvPr>
        </p:nvSpPr>
        <p:spPr>
          <a:xfrm>
            <a:off x="5640433" y="1426464"/>
            <a:ext cx="6170568" cy="4325112"/>
          </a:xfrm>
        </p:spPr>
        <p:txBody>
          <a:bodyPr/>
          <a:lstStyle/>
          <a:p>
            <a:r>
              <a:rPr lang="en-US" sz="2800" dirty="0">
                <a:solidFill>
                  <a:schemeClr val="accent2"/>
                </a:solidFill>
                <a:latin typeface="Century Gothic" panose="020B0502020202020204" pitchFamily="34" charset="0"/>
              </a:rPr>
              <a:t>News outlets exaggerate or misrepresent level of hazard</a:t>
            </a:r>
          </a:p>
          <a:p>
            <a:r>
              <a:rPr lang="en-US" sz="2800" dirty="0">
                <a:solidFill>
                  <a:schemeClr val="accent2"/>
                </a:solidFill>
                <a:latin typeface="Century Gothic" panose="020B0502020202020204" pitchFamily="34" charset="0"/>
              </a:rPr>
              <a:t>Public may believe institution is unsafe</a:t>
            </a:r>
          </a:p>
          <a:p>
            <a:r>
              <a:rPr lang="en-US" sz="2800" dirty="0">
                <a:solidFill>
                  <a:schemeClr val="accent2"/>
                </a:solidFill>
                <a:latin typeface="Century Gothic" panose="020B0502020202020204" pitchFamily="34" charset="0"/>
              </a:rPr>
              <a:t>Even for planned destruction/detonation of chemicals by local authorities</a:t>
            </a:r>
          </a:p>
        </p:txBody>
      </p:sp>
      <p:pic>
        <p:nvPicPr>
          <p:cNvPr id="5" name="Picture 4" descr="A white text on a black background&#10;&#10;AI-generated content may be incorrect.">
            <a:extLst>
              <a:ext uri="{FF2B5EF4-FFF2-40B4-BE49-F238E27FC236}">
                <a16:creationId xmlns:a16="http://schemas.microsoft.com/office/drawing/2014/main" id="{69612515-B65C-99BC-6127-6A0D8B4860C7}"/>
              </a:ext>
            </a:extLst>
          </p:cNvPr>
          <p:cNvPicPr>
            <a:picLocks noChangeAspect="1"/>
          </p:cNvPicPr>
          <p:nvPr/>
        </p:nvPicPr>
        <p:blipFill>
          <a:blip r:embed="rId3"/>
          <a:stretch>
            <a:fillRect/>
          </a:stretch>
        </p:blipFill>
        <p:spPr>
          <a:xfrm>
            <a:off x="206191" y="1200912"/>
            <a:ext cx="2841809" cy="1966238"/>
          </a:xfrm>
          <a:prstGeom prst="rect">
            <a:avLst/>
          </a:prstGeom>
        </p:spPr>
      </p:pic>
      <p:pic>
        <p:nvPicPr>
          <p:cNvPr id="7" name="Picture 6" descr="A screenshot of a news page&#10;&#10;AI-generated content may be incorrect.">
            <a:extLst>
              <a:ext uri="{FF2B5EF4-FFF2-40B4-BE49-F238E27FC236}">
                <a16:creationId xmlns:a16="http://schemas.microsoft.com/office/drawing/2014/main" id="{6F366B38-E706-1A57-A63F-59A09C84B8BE}"/>
              </a:ext>
            </a:extLst>
          </p:cNvPr>
          <p:cNvPicPr>
            <a:picLocks noChangeAspect="1"/>
          </p:cNvPicPr>
          <p:nvPr/>
        </p:nvPicPr>
        <p:blipFill>
          <a:blip r:embed="rId4"/>
          <a:stretch>
            <a:fillRect/>
          </a:stretch>
        </p:blipFill>
        <p:spPr>
          <a:xfrm>
            <a:off x="2743200" y="1203959"/>
            <a:ext cx="2841809" cy="1518430"/>
          </a:xfrm>
          <a:prstGeom prst="rect">
            <a:avLst/>
          </a:prstGeom>
        </p:spPr>
      </p:pic>
      <p:pic>
        <p:nvPicPr>
          <p:cNvPr id="10" name="Picture 9" descr="A building with a parking lot in the background&#10;&#10;AI-generated content may be incorrect.">
            <a:extLst>
              <a:ext uri="{FF2B5EF4-FFF2-40B4-BE49-F238E27FC236}">
                <a16:creationId xmlns:a16="http://schemas.microsoft.com/office/drawing/2014/main" id="{A9A3E79F-E603-E7B0-C3CC-AE030A501D70}"/>
              </a:ext>
            </a:extLst>
          </p:cNvPr>
          <p:cNvPicPr>
            <a:picLocks noChangeAspect="1"/>
          </p:cNvPicPr>
          <p:nvPr/>
        </p:nvPicPr>
        <p:blipFill>
          <a:blip r:embed="rId5"/>
          <a:stretch>
            <a:fillRect/>
          </a:stretch>
        </p:blipFill>
        <p:spPr>
          <a:xfrm>
            <a:off x="279258" y="3225510"/>
            <a:ext cx="2463942" cy="2020319"/>
          </a:xfrm>
          <a:prstGeom prst="rect">
            <a:avLst/>
          </a:prstGeom>
        </p:spPr>
      </p:pic>
      <p:pic>
        <p:nvPicPr>
          <p:cNvPr id="6" name="Picture 5" descr="A screenshot of a news article&#10;&#10;AI-generated content may be incorrect.">
            <a:extLst>
              <a:ext uri="{FF2B5EF4-FFF2-40B4-BE49-F238E27FC236}">
                <a16:creationId xmlns:a16="http://schemas.microsoft.com/office/drawing/2014/main" id="{A6A4F935-9AEB-0F44-9698-C32AA1E9A82F}"/>
              </a:ext>
            </a:extLst>
          </p:cNvPr>
          <p:cNvPicPr>
            <a:picLocks noChangeAspect="1"/>
          </p:cNvPicPr>
          <p:nvPr/>
        </p:nvPicPr>
        <p:blipFill>
          <a:blip r:embed="rId6"/>
          <a:stretch>
            <a:fillRect/>
          </a:stretch>
        </p:blipFill>
        <p:spPr>
          <a:xfrm>
            <a:off x="2798624" y="2722389"/>
            <a:ext cx="2786386" cy="2506398"/>
          </a:xfrm>
          <a:prstGeom prst="rect">
            <a:avLst/>
          </a:prstGeom>
        </p:spPr>
      </p:pic>
    </p:spTree>
    <p:extLst>
      <p:ext uri="{BB962C8B-B14F-4D97-AF65-F5344CB8AC3E}">
        <p14:creationId xmlns:p14="http://schemas.microsoft.com/office/powerpoint/2010/main" val="507498574"/>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404040"/>
      </a:dk2>
      <a:lt2>
        <a:srgbClr val="E7E6E6"/>
      </a:lt2>
      <a:accent1>
        <a:srgbClr val="71C5E8"/>
      </a:accent1>
      <a:accent2>
        <a:srgbClr val="285C4D"/>
      </a:accent2>
      <a:accent3>
        <a:srgbClr val="A5A5A5"/>
      </a:accent3>
      <a:accent4>
        <a:srgbClr val="B9D9EB"/>
      </a:accent4>
      <a:accent5>
        <a:srgbClr val="DAAA00"/>
      </a:accent5>
      <a:accent6>
        <a:srgbClr val="78BE20"/>
      </a:accent6>
      <a:hlink>
        <a:srgbClr val="71C5E8"/>
      </a:hlink>
      <a:folHlink>
        <a:srgbClr val="A5A5A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emplate_C_OPT_2_SOM_v01" id="{B08202F0-A1D6-3B44-901D-8F77E5F7A828}" vid="{99D3B04F-D065-114C-B4AE-5C8ADD631C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32091</TotalTime>
  <Words>3014</Words>
  <Application>Microsoft Office PowerPoint</Application>
  <PresentationFormat>Widescreen</PresentationFormat>
  <Paragraphs>417</Paragraphs>
  <Slides>46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Century Gothic</vt:lpstr>
      <vt:lpstr>Roboto</vt:lpstr>
      <vt:lpstr>Wingdings</vt:lpstr>
      <vt:lpstr>Office Theme</vt:lpstr>
      <vt:lpstr>PowerPoint Presentation</vt:lpstr>
      <vt:lpstr>What are time Sensitive chemicals?</vt:lpstr>
      <vt:lpstr>time-sensitive chemical concerns</vt:lpstr>
      <vt:lpstr>PowerPoint Presentation</vt:lpstr>
      <vt:lpstr>Time-sensitive chemical incidents</vt:lpstr>
      <vt:lpstr>Time-sensitive chemical incidents</vt:lpstr>
      <vt:lpstr>Time-sensitive chemical incidents</vt:lpstr>
      <vt:lpstr>Time-sensitive chemical incidents</vt:lpstr>
      <vt:lpstr>Time-sensitive chemicals – potential Reputational damage</vt:lpstr>
      <vt:lpstr>PowerPoint Presentation</vt:lpstr>
      <vt:lpstr>PowerPoint Presentation</vt:lpstr>
      <vt:lpstr>types of time-sensitive chemicals</vt:lpstr>
      <vt:lpstr>Peroxide-Formers</vt:lpstr>
      <vt:lpstr>Organic peroxides </vt:lpstr>
      <vt:lpstr>How do peroxides form? (Diethyl ether example)</vt:lpstr>
      <vt:lpstr>Classes of Peroxide-Forming Chemicals</vt:lpstr>
      <vt:lpstr>Peroxide formers - Class a</vt:lpstr>
      <vt:lpstr>Peroxide formers - Class B</vt:lpstr>
      <vt:lpstr>Peroxide formers - Class C</vt:lpstr>
      <vt:lpstr>Peroxide formers - Class D</vt:lpstr>
      <vt:lpstr>Other time-sensitive chemicals (besides peroxide-formers)</vt:lpstr>
      <vt:lpstr>Picric acid (Trinitrophenol)</vt:lpstr>
      <vt:lpstr>Alkali metals (Na, K)</vt:lpstr>
      <vt:lpstr>metal amides</vt:lpstr>
      <vt:lpstr>Anhydrous halogen halide gas cylinders</vt:lpstr>
      <vt:lpstr>chloroform</vt:lpstr>
      <vt:lpstr>Nitric acid in hdpe bottles</vt:lpstr>
      <vt:lpstr>Formic acid and hydrogen peroxide</vt:lpstr>
      <vt:lpstr>PowerPoint Presentation</vt:lpstr>
      <vt:lpstr>PowerPoint Presentation</vt:lpstr>
      <vt:lpstr>Purchasing and inventory</vt:lpstr>
      <vt:lpstr> Maximum Recommended storage time - Peroxide Formers</vt:lpstr>
      <vt:lpstr> Maximum Recommended storage time – Other Time-Sensitives</vt:lpstr>
      <vt:lpstr>Peroxide formers - Storage</vt:lpstr>
      <vt:lpstr>Peroxide formers – Store in amber bottles</vt:lpstr>
      <vt:lpstr>Peroxide formers - labeling</vt:lpstr>
      <vt:lpstr>Inspection of time-sensitive containers</vt:lpstr>
      <vt:lpstr>Failed Inspection of Peroxide-Forming Chemicals</vt:lpstr>
      <vt:lpstr>Testing for organic Peroxides</vt:lpstr>
      <vt:lpstr>Testing for organic Peroxides</vt:lpstr>
      <vt:lpstr>Disposal of time-sensitive Chemicals</vt:lpstr>
      <vt:lpstr>REHOMING OF time-sensitive Chemicals IS NOT ALLOWED</vt:lpstr>
      <vt:lpstr>Annual oehs lab inspections</vt:lpstr>
      <vt:lpstr>Time-sensitive chemicals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sample title</dc:title>
  <dc:creator>Microsoft Office User</dc:creator>
  <cp:lastModifiedBy>Charbonnet, Marcel F</cp:lastModifiedBy>
  <cp:revision>305</cp:revision>
  <cp:lastPrinted>2017-03-15T17:14:36Z</cp:lastPrinted>
  <dcterms:created xsi:type="dcterms:W3CDTF">2017-02-22T17:33:23Z</dcterms:created>
  <dcterms:modified xsi:type="dcterms:W3CDTF">2026-02-23T18:24:15Z</dcterms:modified>
</cp:coreProperties>
</file>