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256" r:id="rId2"/>
    <p:sldId id="652" r:id="rId3"/>
    <p:sldId id="653" r:id="rId4"/>
    <p:sldId id="569" r:id="rId5"/>
    <p:sldId id="599" r:id="rId6"/>
    <p:sldId id="621" r:id="rId7"/>
    <p:sldId id="624" r:id="rId8"/>
    <p:sldId id="639" r:id="rId9"/>
    <p:sldId id="633" r:id="rId10"/>
    <p:sldId id="632" r:id="rId11"/>
    <p:sldId id="626" r:id="rId12"/>
    <p:sldId id="628" r:id="rId13"/>
    <p:sldId id="631" r:id="rId14"/>
    <p:sldId id="629" r:id="rId15"/>
    <p:sldId id="630" r:id="rId16"/>
    <p:sldId id="640" r:id="rId17"/>
    <p:sldId id="641" r:id="rId18"/>
    <p:sldId id="618" r:id="rId19"/>
    <p:sldId id="597" r:id="rId20"/>
    <p:sldId id="623" r:id="rId21"/>
    <p:sldId id="620" r:id="rId22"/>
    <p:sldId id="636" r:id="rId23"/>
    <p:sldId id="637" r:id="rId24"/>
    <p:sldId id="638" r:id="rId25"/>
    <p:sldId id="450" r:id="rId26"/>
    <p:sldId id="642" r:id="rId27"/>
    <p:sldId id="643" r:id="rId28"/>
    <p:sldId id="645" r:id="rId29"/>
    <p:sldId id="657" r:id="rId30"/>
    <p:sldId id="646" r:id="rId31"/>
    <p:sldId id="635" r:id="rId32"/>
    <p:sldId id="660" r:id="rId33"/>
    <p:sldId id="663" r:id="rId34"/>
    <p:sldId id="662" r:id="rId35"/>
    <p:sldId id="664" r:id="rId36"/>
    <p:sldId id="665" r:id="rId37"/>
    <p:sldId id="671" r:id="rId38"/>
    <p:sldId id="669" r:id="rId39"/>
    <p:sldId id="668" r:id="rId40"/>
    <p:sldId id="675" r:id="rId41"/>
    <p:sldId id="674" r:id="rId42"/>
    <p:sldId id="673" r:id="rId43"/>
    <p:sldId id="670" r:id="rId44"/>
    <p:sldId id="672" r:id="rId45"/>
    <p:sldId id="661" r:id="rId46"/>
    <p:sldId id="676" r:id="rId47"/>
    <p:sldId id="681" r:id="rId48"/>
    <p:sldId id="678" r:id="rId49"/>
    <p:sldId id="680" r:id="rId50"/>
    <p:sldId id="677" r:id="rId51"/>
    <p:sldId id="679" r:id="rId52"/>
    <p:sldId id="655" r:id="rId53"/>
    <p:sldId id="510" r:id="rId5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3562" autoAdjust="0"/>
  </p:normalViewPr>
  <p:slideViewPr>
    <p:cSldViewPr snapToGrid="0" snapToObjects="1">
      <p:cViewPr varScale="1">
        <p:scale>
          <a:sx n="53" d="100"/>
          <a:sy n="53" d="100"/>
        </p:scale>
        <p:origin x="1632" y="24"/>
      </p:cViewPr>
      <p:guideLst>
        <p:guide orient="horz" pos="2160"/>
        <p:guide pos="2880"/>
      </p:guideLst>
    </p:cSldViewPr>
  </p:slideViewPr>
  <p:outlineViewPr>
    <p:cViewPr>
      <p:scale>
        <a:sx n="33" d="100"/>
        <a:sy n="33" d="100"/>
      </p:scale>
      <p:origin x="0" y="0"/>
    </p:cViewPr>
  </p:outlineViewPr>
  <p:notesTextViewPr>
    <p:cViewPr>
      <p:scale>
        <a:sx n="3" d="2"/>
        <a:sy n="3" d="2"/>
      </p:scale>
      <p:origin x="0" y="-296"/>
    </p:cViewPr>
  </p:notesTextViewPr>
  <p:sorterViewPr>
    <p:cViewPr varScale="1">
      <p:scale>
        <a:sx n="100" d="100"/>
        <a:sy n="100" d="100"/>
      </p:scale>
      <p:origin x="0" y="-4426"/>
    </p:cViewPr>
  </p:sorterViewPr>
  <p:notesViewPr>
    <p:cSldViewPr snapToGrid="0" snapToObjects="1">
      <p:cViewPr>
        <p:scale>
          <a:sx n="120" d="100"/>
          <a:sy n="120" d="100"/>
        </p:scale>
        <p:origin x="1392" y="-6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17F6600-B009-408C-99EB-AFA22B9A0516}" type="datetimeFigureOut">
              <a:rPr lang="en-US" smtClean="0"/>
              <a:t>1/24/2024</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15DDA44-0988-4F1C-A1A4-3FD5D35EBB3D}" type="slidenum">
              <a:rPr lang="en-US" smtClean="0"/>
              <a:t>‹#›</a:t>
            </a:fld>
            <a:endParaRPr lang="en-US" dirty="0"/>
          </a:p>
        </p:txBody>
      </p:sp>
    </p:spTree>
    <p:extLst>
      <p:ext uri="{BB962C8B-B14F-4D97-AF65-F5344CB8AC3E}">
        <p14:creationId xmlns:p14="http://schemas.microsoft.com/office/powerpoint/2010/main" val="266042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is a supplementary training to the 90 minute OEHS Lab Safety Training.  It is intended for anyone working in a lab with Needles, Blood, Tissues, Formaldehyde, or needing to wear a Respirator or N95 Face Mask for work.  All of those work activities require annual training covered in this course.</a:t>
            </a:r>
          </a:p>
        </p:txBody>
      </p:sp>
      <p:sp>
        <p:nvSpPr>
          <p:cNvPr id="4" name="Slide Number Placeholder 3"/>
          <p:cNvSpPr>
            <a:spLocks noGrp="1"/>
          </p:cNvSpPr>
          <p:nvPr>
            <p:ph type="sldNum" sz="quarter" idx="10"/>
          </p:nvPr>
        </p:nvSpPr>
        <p:spPr/>
        <p:txBody>
          <a:bodyPr/>
          <a:lstStyle/>
          <a:p>
            <a:fld id="{615DDA44-0988-4F1C-A1A4-3FD5D35EBB3D}" type="slidenum">
              <a:rPr lang="en-US" smtClean="0"/>
              <a:t>1</a:t>
            </a:fld>
            <a:endParaRPr lang="en-US" dirty="0"/>
          </a:p>
        </p:txBody>
      </p:sp>
    </p:spTree>
    <p:extLst>
      <p:ext uri="{BB962C8B-B14F-4D97-AF65-F5344CB8AC3E}">
        <p14:creationId xmlns:p14="http://schemas.microsoft.com/office/powerpoint/2010/main" val="156318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is a virus that progressively depletes a specific class of T cells in the blood.  They make up a big part of the immune system, so immunity to diseases is lost over time.</a:t>
            </a:r>
          </a:p>
        </p:txBody>
      </p:sp>
      <p:sp>
        <p:nvSpPr>
          <p:cNvPr id="4" name="Slide Number Placeholder 3"/>
          <p:cNvSpPr>
            <a:spLocks noGrp="1"/>
          </p:cNvSpPr>
          <p:nvPr>
            <p:ph type="sldNum" sz="quarter" idx="10"/>
          </p:nvPr>
        </p:nvSpPr>
        <p:spPr/>
        <p:txBody>
          <a:bodyPr/>
          <a:lstStyle/>
          <a:p>
            <a:fld id="{615DDA44-0988-4F1C-A1A4-3FD5D35EBB3D}" type="slidenum">
              <a:rPr lang="en-US" smtClean="0"/>
              <a:t>10</a:t>
            </a:fld>
            <a:endParaRPr lang="en-US" dirty="0"/>
          </a:p>
        </p:txBody>
      </p:sp>
    </p:spTree>
    <p:extLst>
      <p:ext uri="{BB962C8B-B14F-4D97-AF65-F5344CB8AC3E}">
        <p14:creationId xmlns:p14="http://schemas.microsoft.com/office/powerpoint/2010/main" val="204491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eventually progresses to AIDS, which is a clinical diagnosis of very little immune protection due to HIV infection.  This process can be stopped completely with treatment, but there is no cure for HIV infection.</a:t>
            </a:r>
          </a:p>
        </p:txBody>
      </p:sp>
      <p:sp>
        <p:nvSpPr>
          <p:cNvPr id="4" name="Slide Number Placeholder 3"/>
          <p:cNvSpPr>
            <a:spLocks noGrp="1"/>
          </p:cNvSpPr>
          <p:nvPr>
            <p:ph type="sldNum" sz="quarter" idx="10"/>
          </p:nvPr>
        </p:nvSpPr>
        <p:spPr/>
        <p:txBody>
          <a:bodyPr/>
          <a:lstStyle/>
          <a:p>
            <a:fld id="{615DDA44-0988-4F1C-A1A4-3FD5D35EBB3D}" type="slidenum">
              <a:rPr lang="en-US" smtClean="0"/>
              <a:t>11</a:t>
            </a:fld>
            <a:endParaRPr lang="en-US" dirty="0"/>
          </a:p>
        </p:txBody>
      </p:sp>
    </p:spTree>
    <p:extLst>
      <p:ext uri="{BB962C8B-B14F-4D97-AF65-F5344CB8AC3E}">
        <p14:creationId xmlns:p14="http://schemas.microsoft.com/office/powerpoint/2010/main" val="420062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Occupational HIV infection is very rare.  A splash or needlestick should be avoided but is unlikely to result in infection.</a:t>
            </a:r>
          </a:p>
        </p:txBody>
      </p:sp>
      <p:sp>
        <p:nvSpPr>
          <p:cNvPr id="4" name="Slide Number Placeholder 3"/>
          <p:cNvSpPr>
            <a:spLocks noGrp="1"/>
          </p:cNvSpPr>
          <p:nvPr>
            <p:ph type="sldNum" sz="quarter" idx="10"/>
          </p:nvPr>
        </p:nvSpPr>
        <p:spPr/>
        <p:txBody>
          <a:bodyPr/>
          <a:lstStyle/>
          <a:p>
            <a:fld id="{615DDA44-0988-4F1C-A1A4-3FD5D35EBB3D}" type="slidenum">
              <a:rPr lang="en-US" smtClean="0"/>
              <a:t>12</a:t>
            </a:fld>
            <a:endParaRPr lang="en-US" dirty="0"/>
          </a:p>
        </p:txBody>
      </p:sp>
    </p:spTree>
    <p:extLst>
      <p:ext uri="{BB962C8B-B14F-4D97-AF65-F5344CB8AC3E}">
        <p14:creationId xmlns:p14="http://schemas.microsoft.com/office/powerpoint/2010/main" val="239552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common viruses, there are several of these viruses with similar symptoms.  Serious illness generally takes many years to manifest.</a:t>
            </a:r>
          </a:p>
        </p:txBody>
      </p:sp>
      <p:sp>
        <p:nvSpPr>
          <p:cNvPr id="4" name="Slide Number Placeholder 3"/>
          <p:cNvSpPr>
            <a:spLocks noGrp="1"/>
          </p:cNvSpPr>
          <p:nvPr>
            <p:ph type="sldNum" sz="quarter" idx="10"/>
          </p:nvPr>
        </p:nvSpPr>
        <p:spPr/>
        <p:txBody>
          <a:bodyPr/>
          <a:lstStyle/>
          <a:p>
            <a:fld id="{615DDA44-0988-4F1C-A1A4-3FD5D35EBB3D}" type="slidenum">
              <a:rPr lang="en-US" smtClean="0"/>
              <a:t>13</a:t>
            </a:fld>
            <a:endParaRPr lang="en-US" dirty="0"/>
          </a:p>
        </p:txBody>
      </p:sp>
    </p:spTree>
    <p:extLst>
      <p:ext uri="{BB962C8B-B14F-4D97-AF65-F5344CB8AC3E}">
        <p14:creationId xmlns:p14="http://schemas.microsoft.com/office/powerpoint/2010/main" val="153722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Hepatitus</a:t>
            </a:r>
            <a:r>
              <a:rPr lang="en-US" dirty="0"/>
              <a:t> B and C are BBP’s.  A very good vaccine is available for </a:t>
            </a:r>
            <a:r>
              <a:rPr lang="en-US" dirty="0" err="1"/>
              <a:t>Hepatitus</a:t>
            </a:r>
            <a:r>
              <a:rPr lang="en-US" dirty="0"/>
              <a:t> B.</a:t>
            </a:r>
          </a:p>
        </p:txBody>
      </p:sp>
      <p:sp>
        <p:nvSpPr>
          <p:cNvPr id="4" name="Slide Number Placeholder 3"/>
          <p:cNvSpPr>
            <a:spLocks noGrp="1"/>
          </p:cNvSpPr>
          <p:nvPr>
            <p:ph type="sldNum" sz="quarter" idx="10"/>
          </p:nvPr>
        </p:nvSpPr>
        <p:spPr/>
        <p:txBody>
          <a:bodyPr/>
          <a:lstStyle/>
          <a:p>
            <a:fld id="{615DDA44-0988-4F1C-A1A4-3FD5D35EBB3D}" type="slidenum">
              <a:rPr lang="en-US" smtClean="0"/>
              <a:t>14</a:t>
            </a:fld>
            <a:endParaRPr lang="en-US" dirty="0"/>
          </a:p>
        </p:txBody>
      </p:sp>
    </p:spTree>
    <p:extLst>
      <p:ext uri="{BB962C8B-B14F-4D97-AF65-F5344CB8AC3E}">
        <p14:creationId xmlns:p14="http://schemas.microsoft.com/office/powerpoint/2010/main" val="285163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is the most common cause of Liver Transplants in the USA.  Very commonly present in patient blood.</a:t>
            </a:r>
          </a:p>
        </p:txBody>
      </p:sp>
      <p:sp>
        <p:nvSpPr>
          <p:cNvPr id="4" name="Slide Number Placeholder 3"/>
          <p:cNvSpPr>
            <a:spLocks noGrp="1"/>
          </p:cNvSpPr>
          <p:nvPr>
            <p:ph type="sldNum" sz="quarter" idx="10"/>
          </p:nvPr>
        </p:nvSpPr>
        <p:spPr/>
        <p:txBody>
          <a:bodyPr/>
          <a:lstStyle/>
          <a:p>
            <a:fld id="{615DDA44-0988-4F1C-A1A4-3FD5D35EBB3D}" type="slidenum">
              <a:rPr lang="en-US" smtClean="0"/>
              <a:t>15</a:t>
            </a:fld>
            <a:endParaRPr lang="en-US" dirty="0"/>
          </a:p>
        </p:txBody>
      </p:sp>
    </p:spTree>
    <p:extLst>
      <p:ext uri="{BB962C8B-B14F-4D97-AF65-F5344CB8AC3E}">
        <p14:creationId xmlns:p14="http://schemas.microsoft.com/office/powerpoint/2010/main" val="366814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Virus is only a concern when working with Rhesus Macaques, a species of non-human primate (monkey) that is often used in research.  These animals are in use at the Tulane National Primate Research Center (TNPRC).  Workers there should be familiar with B Virus precautions.  This virus is carried by a small number of these animals and has sometimes infected humans.</a:t>
            </a:r>
          </a:p>
        </p:txBody>
      </p:sp>
      <p:sp>
        <p:nvSpPr>
          <p:cNvPr id="4" name="Slide Number Placeholder 3"/>
          <p:cNvSpPr>
            <a:spLocks noGrp="1"/>
          </p:cNvSpPr>
          <p:nvPr>
            <p:ph type="sldNum" sz="quarter" idx="10"/>
          </p:nvPr>
        </p:nvSpPr>
        <p:spPr/>
        <p:txBody>
          <a:bodyPr/>
          <a:lstStyle/>
          <a:p>
            <a:fld id="{615DDA44-0988-4F1C-A1A4-3FD5D35EBB3D}" type="slidenum">
              <a:rPr lang="en-US" smtClean="0"/>
              <a:t>16</a:t>
            </a:fld>
            <a:endParaRPr lang="en-US" dirty="0"/>
          </a:p>
        </p:txBody>
      </p:sp>
    </p:spTree>
    <p:extLst>
      <p:ext uri="{BB962C8B-B14F-4D97-AF65-F5344CB8AC3E}">
        <p14:creationId xmlns:p14="http://schemas.microsoft.com/office/powerpoint/2010/main" val="59708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Virus can survive on surfaces for hours, especially if moist.  Additional precautions are needed beyond typical BBP practices.  Any surface that has been in contact or nearby these animals must be assumed to be contaminated.  </a:t>
            </a:r>
          </a:p>
        </p:txBody>
      </p:sp>
      <p:sp>
        <p:nvSpPr>
          <p:cNvPr id="4" name="Slide Number Placeholder 3"/>
          <p:cNvSpPr>
            <a:spLocks noGrp="1"/>
          </p:cNvSpPr>
          <p:nvPr>
            <p:ph type="sldNum" sz="quarter" idx="10"/>
          </p:nvPr>
        </p:nvSpPr>
        <p:spPr/>
        <p:txBody>
          <a:bodyPr/>
          <a:lstStyle/>
          <a:p>
            <a:fld id="{615DDA44-0988-4F1C-A1A4-3FD5D35EBB3D}" type="slidenum">
              <a:rPr lang="en-US" smtClean="0"/>
              <a:t>17</a:t>
            </a:fld>
            <a:endParaRPr lang="en-US" dirty="0"/>
          </a:p>
        </p:txBody>
      </p:sp>
    </p:spTree>
    <p:extLst>
      <p:ext uri="{BB962C8B-B14F-4D97-AF65-F5344CB8AC3E}">
        <p14:creationId xmlns:p14="http://schemas.microsoft.com/office/powerpoint/2010/main" val="3179255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reference chapter covering BBP’s.</a:t>
            </a:r>
          </a:p>
        </p:txBody>
      </p:sp>
      <p:sp>
        <p:nvSpPr>
          <p:cNvPr id="4" name="Slide Number Placeholder 3"/>
          <p:cNvSpPr>
            <a:spLocks noGrp="1"/>
          </p:cNvSpPr>
          <p:nvPr>
            <p:ph type="sldNum" sz="quarter" idx="10"/>
          </p:nvPr>
        </p:nvSpPr>
        <p:spPr/>
        <p:txBody>
          <a:bodyPr/>
          <a:lstStyle/>
          <a:p>
            <a:fld id="{615DDA44-0988-4F1C-A1A4-3FD5D35EBB3D}" type="slidenum">
              <a:rPr lang="en-US" smtClean="0"/>
              <a:t>18</a:t>
            </a:fld>
            <a:endParaRPr lang="en-US" dirty="0"/>
          </a:p>
        </p:txBody>
      </p:sp>
    </p:spTree>
    <p:extLst>
      <p:ext uri="{BB962C8B-B14F-4D97-AF65-F5344CB8AC3E}">
        <p14:creationId xmlns:p14="http://schemas.microsoft.com/office/powerpoint/2010/main" val="288426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workplace will contain hazards.  The employer’s responsibility is to provide tools to work safely with those hazards.  In the context of BBP’s, this takes the form of a BBP Exposure Control Plan.</a:t>
            </a:r>
            <a:endParaRPr lang="en-US" dirty="0"/>
          </a:p>
        </p:txBody>
      </p:sp>
      <p:sp>
        <p:nvSpPr>
          <p:cNvPr id="4" name="Slide Number Placeholder 3"/>
          <p:cNvSpPr>
            <a:spLocks noGrp="1"/>
          </p:cNvSpPr>
          <p:nvPr>
            <p:ph type="sldNum" sz="quarter" idx="10"/>
          </p:nvPr>
        </p:nvSpPr>
        <p:spPr/>
        <p:txBody>
          <a:bodyPr/>
          <a:lstStyle/>
          <a:p>
            <a:fld id="{615DDA44-0988-4F1C-A1A4-3FD5D35EBB3D}" type="slidenum">
              <a:rPr lang="en-US" smtClean="0"/>
              <a:t>19</a:t>
            </a:fld>
            <a:endParaRPr lang="en-US" dirty="0"/>
          </a:p>
        </p:txBody>
      </p:sp>
    </p:spTree>
    <p:extLst>
      <p:ext uri="{BB962C8B-B14F-4D97-AF65-F5344CB8AC3E}">
        <p14:creationId xmlns:p14="http://schemas.microsoft.com/office/powerpoint/2010/main" val="377232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Tulane uses 2 platforms to provide training modules.  Canvas for Students, Bridge for Faculty and Staff.  Both are accessible via Gibson Online.  Training requirements are a combination of mandatory annual training for everyone and specific training based on job hazards.  Check the “Training” page of the OEHS website for details.</a:t>
            </a:r>
          </a:p>
        </p:txBody>
      </p:sp>
      <p:sp>
        <p:nvSpPr>
          <p:cNvPr id="4" name="Slide Number Placeholder 3"/>
          <p:cNvSpPr>
            <a:spLocks noGrp="1"/>
          </p:cNvSpPr>
          <p:nvPr>
            <p:ph type="sldNum" sz="quarter" idx="10"/>
          </p:nvPr>
        </p:nvSpPr>
        <p:spPr/>
        <p:txBody>
          <a:bodyPr/>
          <a:lstStyle/>
          <a:p>
            <a:fld id="{615DDA44-0988-4F1C-A1A4-3FD5D35EBB3D}" type="slidenum">
              <a:rPr lang="en-US" smtClean="0"/>
              <a:t>2</a:t>
            </a:fld>
            <a:endParaRPr lang="en-US" dirty="0"/>
          </a:p>
        </p:txBody>
      </p:sp>
    </p:spTree>
    <p:extLst>
      <p:ext uri="{BB962C8B-B14F-4D97-AF65-F5344CB8AC3E}">
        <p14:creationId xmlns:p14="http://schemas.microsoft.com/office/powerpoint/2010/main" val="143027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enforcement, animal handling, blood draws, blood processing, bio waste or laundry handling.  Any jobs where there is potential contact with blood, blood products, or where cuts or scratches with potentially infected persons or animals are likely.</a:t>
            </a:r>
            <a:endParaRPr lang="en-US" baseline="0" dirty="0"/>
          </a:p>
        </p:txBody>
      </p:sp>
      <p:sp>
        <p:nvSpPr>
          <p:cNvPr id="4" name="Slide Number Placeholder 3"/>
          <p:cNvSpPr>
            <a:spLocks noGrp="1"/>
          </p:cNvSpPr>
          <p:nvPr>
            <p:ph type="sldNum" sz="quarter" idx="10"/>
          </p:nvPr>
        </p:nvSpPr>
        <p:spPr/>
        <p:txBody>
          <a:bodyPr/>
          <a:lstStyle/>
          <a:p>
            <a:fld id="{615DDA44-0988-4F1C-A1A4-3FD5D35EBB3D}" type="slidenum">
              <a:rPr lang="en-US" smtClean="0"/>
              <a:t>20</a:t>
            </a:fld>
            <a:endParaRPr lang="en-US" dirty="0"/>
          </a:p>
        </p:txBody>
      </p:sp>
    </p:spTree>
    <p:extLst>
      <p:ext uri="{BB962C8B-B14F-4D97-AF65-F5344CB8AC3E}">
        <p14:creationId xmlns:p14="http://schemas.microsoft.com/office/powerpoint/2010/main" val="356501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exposure plan contains all elements of preventing and treating workplace exposures.</a:t>
            </a:r>
          </a:p>
        </p:txBody>
      </p:sp>
      <p:sp>
        <p:nvSpPr>
          <p:cNvPr id="4" name="Slide Number Placeholder 3"/>
          <p:cNvSpPr>
            <a:spLocks noGrp="1"/>
          </p:cNvSpPr>
          <p:nvPr>
            <p:ph type="sldNum" sz="quarter" idx="10"/>
          </p:nvPr>
        </p:nvSpPr>
        <p:spPr/>
        <p:txBody>
          <a:bodyPr/>
          <a:lstStyle/>
          <a:p>
            <a:fld id="{615DDA44-0988-4F1C-A1A4-3FD5D35EBB3D}" type="slidenum">
              <a:rPr lang="en-US" smtClean="0"/>
              <a:t>21</a:t>
            </a:fld>
            <a:endParaRPr lang="en-US" dirty="0"/>
          </a:p>
        </p:txBody>
      </p:sp>
    </p:spTree>
    <p:extLst>
      <p:ext uri="{BB962C8B-B14F-4D97-AF65-F5344CB8AC3E}">
        <p14:creationId xmlns:p14="http://schemas.microsoft.com/office/powerpoint/2010/main" val="716920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Sharps Boxes and Devices physically separate users from the hazard of used needles.</a:t>
            </a:r>
          </a:p>
        </p:txBody>
      </p:sp>
      <p:sp>
        <p:nvSpPr>
          <p:cNvPr id="4" name="Slide Number Placeholder 3"/>
          <p:cNvSpPr>
            <a:spLocks noGrp="1"/>
          </p:cNvSpPr>
          <p:nvPr>
            <p:ph type="sldNum" sz="quarter" idx="10"/>
          </p:nvPr>
        </p:nvSpPr>
        <p:spPr/>
        <p:txBody>
          <a:bodyPr/>
          <a:lstStyle/>
          <a:p>
            <a:fld id="{615DDA44-0988-4F1C-A1A4-3FD5D35EBB3D}" type="slidenum">
              <a:rPr lang="en-US" smtClean="0"/>
              <a:t>22</a:t>
            </a:fld>
            <a:endParaRPr lang="en-US" dirty="0"/>
          </a:p>
        </p:txBody>
      </p:sp>
    </p:spTree>
    <p:extLst>
      <p:ext uri="{BB962C8B-B14F-4D97-AF65-F5344CB8AC3E}">
        <p14:creationId xmlns:p14="http://schemas.microsoft.com/office/powerpoint/2010/main" val="33929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engineered sharps whenever available.  These reduce the chance of a needlestick injury by physically hiding or guarding the sharp point or surface after use.</a:t>
            </a:r>
          </a:p>
          <a:p>
            <a:endParaRPr lang="en-US" dirty="0"/>
          </a:p>
        </p:txBody>
      </p:sp>
      <p:sp>
        <p:nvSpPr>
          <p:cNvPr id="4" name="Slide Number Placeholder 3"/>
          <p:cNvSpPr>
            <a:spLocks noGrp="1"/>
          </p:cNvSpPr>
          <p:nvPr>
            <p:ph type="sldNum" sz="quarter" idx="10"/>
          </p:nvPr>
        </p:nvSpPr>
        <p:spPr/>
        <p:txBody>
          <a:bodyPr/>
          <a:lstStyle/>
          <a:p>
            <a:fld id="{615DDA44-0988-4F1C-A1A4-3FD5D35EBB3D}" type="slidenum">
              <a:rPr lang="en-US" smtClean="0"/>
              <a:t>23</a:t>
            </a:fld>
            <a:endParaRPr lang="en-US" dirty="0"/>
          </a:p>
        </p:txBody>
      </p:sp>
    </p:spTree>
    <p:extLst>
      <p:ext uri="{BB962C8B-B14F-4D97-AF65-F5344CB8AC3E}">
        <p14:creationId xmlns:p14="http://schemas.microsoft.com/office/powerpoint/2010/main" val="3521058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Precaution elements.  Following slides will review each of them.</a:t>
            </a:r>
          </a:p>
        </p:txBody>
      </p:sp>
      <p:sp>
        <p:nvSpPr>
          <p:cNvPr id="4" name="Slide Number Placeholder 3"/>
          <p:cNvSpPr>
            <a:spLocks noGrp="1"/>
          </p:cNvSpPr>
          <p:nvPr>
            <p:ph type="sldNum" sz="quarter" idx="10"/>
          </p:nvPr>
        </p:nvSpPr>
        <p:spPr/>
        <p:txBody>
          <a:bodyPr/>
          <a:lstStyle/>
          <a:p>
            <a:fld id="{615DDA44-0988-4F1C-A1A4-3FD5D35EBB3D}" type="slidenum">
              <a:rPr lang="en-US" smtClean="0"/>
              <a:t>24</a:t>
            </a:fld>
            <a:endParaRPr lang="en-US" dirty="0"/>
          </a:p>
        </p:txBody>
      </p:sp>
    </p:spTree>
    <p:extLst>
      <p:ext uri="{BB962C8B-B14F-4D97-AF65-F5344CB8AC3E}">
        <p14:creationId xmlns:p14="http://schemas.microsoft.com/office/powerpoint/2010/main" val="140033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Isolate hazards in work areas.  Do not wear your PPE into common areas or office areas.  Replace damaged or contaminated PPE.  Assume used PPE or laundry is infectious.  Remember the Rule of Thumb!</a:t>
            </a:r>
          </a:p>
        </p:txBody>
      </p:sp>
      <p:sp>
        <p:nvSpPr>
          <p:cNvPr id="4" name="Slide Number Placeholder 3"/>
          <p:cNvSpPr>
            <a:spLocks noGrp="1"/>
          </p:cNvSpPr>
          <p:nvPr>
            <p:ph type="sldNum" sz="quarter" idx="5"/>
          </p:nvPr>
        </p:nvSpPr>
        <p:spPr/>
        <p:txBody>
          <a:bodyPr/>
          <a:lstStyle/>
          <a:p>
            <a:fld id="{615DDA44-0988-4F1C-A1A4-3FD5D35EBB3D}" type="slidenum">
              <a:rPr lang="en-US" smtClean="0"/>
              <a:t>25</a:t>
            </a:fld>
            <a:endParaRPr lang="en-US" dirty="0"/>
          </a:p>
        </p:txBody>
      </p:sp>
    </p:spTree>
    <p:extLst>
      <p:ext uri="{BB962C8B-B14F-4D97-AF65-F5344CB8AC3E}">
        <p14:creationId xmlns:p14="http://schemas.microsoft.com/office/powerpoint/2010/main" val="199132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PPE without touching the exterior surfaces with your skin.  Always wash your hands after removing used PPE.</a:t>
            </a:r>
          </a:p>
        </p:txBody>
      </p:sp>
      <p:sp>
        <p:nvSpPr>
          <p:cNvPr id="4" name="Slide Number Placeholder 3"/>
          <p:cNvSpPr>
            <a:spLocks noGrp="1"/>
          </p:cNvSpPr>
          <p:nvPr>
            <p:ph type="sldNum" sz="quarter" idx="10"/>
          </p:nvPr>
        </p:nvSpPr>
        <p:spPr/>
        <p:txBody>
          <a:bodyPr/>
          <a:lstStyle/>
          <a:p>
            <a:fld id="{615DDA44-0988-4F1C-A1A4-3FD5D35EBB3D}" type="slidenum">
              <a:rPr lang="en-US" smtClean="0"/>
              <a:t>26</a:t>
            </a:fld>
            <a:endParaRPr lang="en-US" dirty="0"/>
          </a:p>
        </p:txBody>
      </p:sp>
    </p:spTree>
    <p:extLst>
      <p:ext uri="{BB962C8B-B14F-4D97-AF65-F5344CB8AC3E}">
        <p14:creationId xmlns:p14="http://schemas.microsoft.com/office/powerpoint/2010/main" val="2315911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use of sharps reduces needlestick injuries:  Dispose of sharps right away after using.  Be aware of where the sharp is in relation to your body, other hand, and any co-workers in the work area.  Do not overfill sharps boxes or reach into them.  Do not recap or damage needles, just use them and dispose.</a:t>
            </a:r>
          </a:p>
        </p:txBody>
      </p:sp>
      <p:sp>
        <p:nvSpPr>
          <p:cNvPr id="4" name="Slide Number Placeholder 3"/>
          <p:cNvSpPr>
            <a:spLocks noGrp="1"/>
          </p:cNvSpPr>
          <p:nvPr>
            <p:ph type="sldNum" sz="quarter" idx="10"/>
          </p:nvPr>
        </p:nvSpPr>
        <p:spPr/>
        <p:txBody>
          <a:bodyPr/>
          <a:lstStyle/>
          <a:p>
            <a:fld id="{615DDA44-0988-4F1C-A1A4-3FD5D35EBB3D}" type="slidenum">
              <a:rPr lang="en-US" smtClean="0"/>
              <a:t>27</a:t>
            </a:fld>
            <a:endParaRPr lang="en-US" dirty="0"/>
          </a:p>
        </p:txBody>
      </p:sp>
    </p:spTree>
    <p:extLst>
      <p:ext uri="{BB962C8B-B14F-4D97-AF65-F5344CB8AC3E}">
        <p14:creationId xmlns:p14="http://schemas.microsoft.com/office/powerpoint/2010/main" val="22836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Biohazard signage is needed by entrances to BBP work areas and on any containers that will hold contaminated items (biowaste boxes, sharps boxes, </a:t>
            </a:r>
            <a:r>
              <a:rPr lang="en-US" dirty="0" err="1"/>
              <a:t>etc</a:t>
            </a:r>
            <a:r>
              <a:rPr lang="en-US" dirty="0"/>
              <a:t>).</a:t>
            </a:r>
          </a:p>
        </p:txBody>
      </p:sp>
      <p:sp>
        <p:nvSpPr>
          <p:cNvPr id="4" name="Slide Number Placeholder 3"/>
          <p:cNvSpPr>
            <a:spLocks noGrp="1"/>
          </p:cNvSpPr>
          <p:nvPr>
            <p:ph type="sldNum" sz="quarter" idx="5"/>
          </p:nvPr>
        </p:nvSpPr>
        <p:spPr/>
        <p:txBody>
          <a:bodyPr/>
          <a:lstStyle/>
          <a:p>
            <a:fld id="{615DDA44-0988-4F1C-A1A4-3FD5D35EBB3D}" type="slidenum">
              <a:rPr lang="en-US" smtClean="0"/>
              <a:t>28</a:t>
            </a:fld>
            <a:endParaRPr lang="en-US" dirty="0"/>
          </a:p>
        </p:txBody>
      </p:sp>
    </p:spTree>
    <p:extLst>
      <p:ext uri="{BB962C8B-B14F-4D97-AF65-F5344CB8AC3E}">
        <p14:creationId xmlns:p14="http://schemas.microsoft.com/office/powerpoint/2010/main" val="3208476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BBP splashes and needlesticks by washing with soap and water for 15 minutes or rinsing the affected area with water for 15 minutes.  Report all injuries!</a:t>
            </a:r>
          </a:p>
        </p:txBody>
      </p:sp>
      <p:sp>
        <p:nvSpPr>
          <p:cNvPr id="4" name="Slide Number Placeholder 3"/>
          <p:cNvSpPr>
            <a:spLocks noGrp="1"/>
          </p:cNvSpPr>
          <p:nvPr>
            <p:ph type="sldNum" sz="quarter" idx="5"/>
          </p:nvPr>
        </p:nvSpPr>
        <p:spPr/>
        <p:txBody>
          <a:bodyPr/>
          <a:lstStyle/>
          <a:p>
            <a:fld id="{615DDA44-0988-4F1C-A1A4-3FD5D35EBB3D}" type="slidenum">
              <a:rPr lang="en-US" smtClean="0"/>
              <a:t>29</a:t>
            </a:fld>
            <a:endParaRPr lang="en-US" dirty="0"/>
          </a:p>
        </p:txBody>
      </p:sp>
    </p:spTree>
    <p:extLst>
      <p:ext uri="{BB962C8B-B14F-4D97-AF65-F5344CB8AC3E}">
        <p14:creationId xmlns:p14="http://schemas.microsoft.com/office/powerpoint/2010/main" val="364254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combined training course developed by OEHS to cover the content needed by lab workers.  The intent is to save time, put all the content in one course, and focus on content specific to Tulane.</a:t>
            </a:r>
          </a:p>
        </p:txBody>
      </p:sp>
      <p:sp>
        <p:nvSpPr>
          <p:cNvPr id="4" name="Slide Number Placeholder 3"/>
          <p:cNvSpPr>
            <a:spLocks noGrp="1"/>
          </p:cNvSpPr>
          <p:nvPr>
            <p:ph type="sldNum" sz="quarter" idx="10"/>
          </p:nvPr>
        </p:nvSpPr>
        <p:spPr/>
        <p:txBody>
          <a:bodyPr/>
          <a:lstStyle/>
          <a:p>
            <a:fld id="{615DDA44-0988-4F1C-A1A4-3FD5D35EBB3D}" type="slidenum">
              <a:rPr lang="en-US" smtClean="0"/>
              <a:t>3</a:t>
            </a:fld>
            <a:endParaRPr lang="en-US" dirty="0"/>
          </a:p>
        </p:txBody>
      </p:sp>
    </p:spTree>
    <p:extLst>
      <p:ext uri="{BB962C8B-B14F-4D97-AF65-F5344CB8AC3E}">
        <p14:creationId xmlns:p14="http://schemas.microsoft.com/office/powerpoint/2010/main" val="1461985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and Faculty should call the </a:t>
            </a:r>
            <a:r>
              <a:rPr lang="en-US" dirty="0" err="1"/>
              <a:t>Corvel</a:t>
            </a:r>
            <a:r>
              <a:rPr lang="en-US" dirty="0"/>
              <a:t> hotline: 855-433-9938.  Students should complete a “Student FROI Form”.  OSHA requires additional reporting requirements for needlesticks and BBP exposures.  You may be asked for additional information about the needlestick (type of needle used, </a:t>
            </a:r>
            <a:r>
              <a:rPr lang="en-US" dirty="0" err="1"/>
              <a:t>etc</a:t>
            </a:r>
            <a:r>
              <a:rPr lang="en-US" dirty="0"/>
              <a:t>).</a:t>
            </a:r>
          </a:p>
        </p:txBody>
      </p:sp>
      <p:sp>
        <p:nvSpPr>
          <p:cNvPr id="4" name="Slide Number Placeholder 3"/>
          <p:cNvSpPr>
            <a:spLocks noGrp="1"/>
          </p:cNvSpPr>
          <p:nvPr>
            <p:ph type="sldNum" sz="quarter" idx="5"/>
          </p:nvPr>
        </p:nvSpPr>
        <p:spPr/>
        <p:txBody>
          <a:bodyPr/>
          <a:lstStyle/>
          <a:p>
            <a:fld id="{615DDA44-0988-4F1C-A1A4-3FD5D35EBB3D}" type="slidenum">
              <a:rPr lang="en-US" smtClean="0"/>
              <a:t>30</a:t>
            </a:fld>
            <a:endParaRPr lang="en-US" dirty="0"/>
          </a:p>
        </p:txBody>
      </p:sp>
    </p:spTree>
    <p:extLst>
      <p:ext uri="{BB962C8B-B14F-4D97-AF65-F5344CB8AC3E}">
        <p14:creationId xmlns:p14="http://schemas.microsoft.com/office/powerpoint/2010/main" val="1685387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working with BBP’s must complete this form.  You are not required to vaccinate, but Tulane must inform employees that this Vaccine is available to them at no cost.</a:t>
            </a:r>
          </a:p>
        </p:txBody>
      </p:sp>
      <p:sp>
        <p:nvSpPr>
          <p:cNvPr id="4" name="Slide Number Placeholder 3"/>
          <p:cNvSpPr>
            <a:spLocks noGrp="1"/>
          </p:cNvSpPr>
          <p:nvPr>
            <p:ph type="sldNum" sz="quarter" idx="10"/>
          </p:nvPr>
        </p:nvSpPr>
        <p:spPr/>
        <p:txBody>
          <a:bodyPr/>
          <a:lstStyle/>
          <a:p>
            <a:fld id="{615DDA44-0988-4F1C-A1A4-3FD5D35EBB3D}" type="slidenum">
              <a:rPr lang="en-US" smtClean="0"/>
              <a:t>31</a:t>
            </a:fld>
            <a:endParaRPr lang="en-US" dirty="0"/>
          </a:p>
        </p:txBody>
      </p:sp>
    </p:spTree>
    <p:extLst>
      <p:ext uri="{BB962C8B-B14F-4D97-AF65-F5344CB8AC3E}">
        <p14:creationId xmlns:p14="http://schemas.microsoft.com/office/powerpoint/2010/main" val="2712112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Formaldehyde safety training is required annually if working with formaldehyde.</a:t>
            </a:r>
          </a:p>
        </p:txBody>
      </p:sp>
      <p:sp>
        <p:nvSpPr>
          <p:cNvPr id="4" name="Slide Number Placeholder 3"/>
          <p:cNvSpPr>
            <a:spLocks noGrp="1"/>
          </p:cNvSpPr>
          <p:nvPr>
            <p:ph type="sldNum" sz="quarter" idx="10"/>
          </p:nvPr>
        </p:nvSpPr>
        <p:spPr/>
        <p:txBody>
          <a:bodyPr/>
          <a:lstStyle/>
          <a:p>
            <a:fld id="{615DDA44-0988-4F1C-A1A4-3FD5D35EBB3D}" type="slidenum">
              <a:rPr lang="en-US" smtClean="0"/>
              <a:t>32</a:t>
            </a:fld>
            <a:endParaRPr lang="en-US" dirty="0"/>
          </a:p>
        </p:txBody>
      </p:sp>
    </p:spTree>
    <p:extLst>
      <p:ext uri="{BB962C8B-B14F-4D97-AF65-F5344CB8AC3E}">
        <p14:creationId xmlns:p14="http://schemas.microsoft.com/office/powerpoint/2010/main" val="1035736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Formaldehyde is a very common, useful chemical.  If might be in the form of “Formalin”, which is also formaldehyde and requires the same precautions.</a:t>
            </a:r>
          </a:p>
        </p:txBody>
      </p:sp>
      <p:sp>
        <p:nvSpPr>
          <p:cNvPr id="4" name="Slide Number Placeholder 3"/>
          <p:cNvSpPr>
            <a:spLocks noGrp="1"/>
          </p:cNvSpPr>
          <p:nvPr>
            <p:ph type="sldNum" sz="quarter" idx="5"/>
          </p:nvPr>
        </p:nvSpPr>
        <p:spPr/>
        <p:txBody>
          <a:bodyPr/>
          <a:lstStyle/>
          <a:p>
            <a:fld id="{615DDA44-0988-4F1C-A1A4-3FD5D35EBB3D}" type="slidenum">
              <a:rPr lang="en-US" smtClean="0"/>
              <a:t>33</a:t>
            </a:fld>
            <a:endParaRPr lang="en-US" dirty="0"/>
          </a:p>
        </p:txBody>
      </p:sp>
    </p:spTree>
    <p:extLst>
      <p:ext uri="{BB962C8B-B14F-4D97-AF65-F5344CB8AC3E}">
        <p14:creationId xmlns:p14="http://schemas.microsoft.com/office/powerpoint/2010/main" val="3857554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Carries some hazards, the main risk is inhalation of the toxic vapors.</a:t>
            </a:r>
          </a:p>
        </p:txBody>
      </p:sp>
      <p:sp>
        <p:nvSpPr>
          <p:cNvPr id="4" name="Slide Number Placeholder 3"/>
          <p:cNvSpPr>
            <a:spLocks noGrp="1"/>
          </p:cNvSpPr>
          <p:nvPr>
            <p:ph type="sldNum" sz="quarter" idx="5"/>
          </p:nvPr>
        </p:nvSpPr>
        <p:spPr/>
        <p:txBody>
          <a:bodyPr/>
          <a:lstStyle/>
          <a:p>
            <a:fld id="{615DDA44-0988-4F1C-A1A4-3FD5D35EBB3D}" type="slidenum">
              <a:rPr lang="en-US" smtClean="0"/>
              <a:t>34</a:t>
            </a:fld>
            <a:endParaRPr lang="en-US" dirty="0"/>
          </a:p>
        </p:txBody>
      </p:sp>
    </p:spTree>
    <p:extLst>
      <p:ext uri="{BB962C8B-B14F-4D97-AF65-F5344CB8AC3E}">
        <p14:creationId xmlns:p14="http://schemas.microsoft.com/office/powerpoint/2010/main" val="3418601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Formaldehyde vapors are very irritating to tissues/lungs.  Some users become less bothered by the odor over time (lost sense of smell), others become very sensitive to it.</a:t>
            </a:r>
          </a:p>
        </p:txBody>
      </p:sp>
      <p:sp>
        <p:nvSpPr>
          <p:cNvPr id="4" name="Slide Number Placeholder 3"/>
          <p:cNvSpPr>
            <a:spLocks noGrp="1"/>
          </p:cNvSpPr>
          <p:nvPr>
            <p:ph type="sldNum" sz="quarter" idx="5"/>
          </p:nvPr>
        </p:nvSpPr>
        <p:spPr/>
        <p:txBody>
          <a:bodyPr/>
          <a:lstStyle/>
          <a:p>
            <a:fld id="{615DDA44-0988-4F1C-A1A4-3FD5D35EBB3D}" type="slidenum">
              <a:rPr lang="en-US" smtClean="0"/>
              <a:t>35</a:t>
            </a:fld>
            <a:endParaRPr lang="en-US" dirty="0"/>
          </a:p>
        </p:txBody>
      </p:sp>
    </p:spTree>
    <p:extLst>
      <p:ext uri="{BB962C8B-B14F-4D97-AF65-F5344CB8AC3E}">
        <p14:creationId xmlns:p14="http://schemas.microsoft.com/office/powerpoint/2010/main" val="1880981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eventually cause lung cancer and impaired breathing.</a:t>
            </a:r>
          </a:p>
        </p:txBody>
      </p:sp>
      <p:sp>
        <p:nvSpPr>
          <p:cNvPr id="4" name="Slide Number Placeholder 3"/>
          <p:cNvSpPr>
            <a:spLocks noGrp="1"/>
          </p:cNvSpPr>
          <p:nvPr>
            <p:ph type="sldNum" sz="quarter" idx="5"/>
          </p:nvPr>
        </p:nvSpPr>
        <p:spPr/>
        <p:txBody>
          <a:bodyPr/>
          <a:lstStyle/>
          <a:p>
            <a:fld id="{615DDA44-0988-4F1C-A1A4-3FD5D35EBB3D}" type="slidenum">
              <a:rPr lang="en-US" smtClean="0"/>
              <a:t>36</a:t>
            </a:fld>
            <a:endParaRPr lang="en-US" dirty="0"/>
          </a:p>
        </p:txBody>
      </p:sp>
    </p:spTree>
    <p:extLst>
      <p:ext uri="{BB962C8B-B14F-4D97-AF65-F5344CB8AC3E}">
        <p14:creationId xmlns:p14="http://schemas.microsoft.com/office/powerpoint/2010/main" val="3272767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chapter covering Formaldehyde. Anyone working with 0.1% or higher formaldehyde solutions must take training on Formaldehyde safety annually. </a:t>
            </a:r>
          </a:p>
        </p:txBody>
      </p:sp>
      <p:sp>
        <p:nvSpPr>
          <p:cNvPr id="4" name="Slide Number Placeholder 3"/>
          <p:cNvSpPr>
            <a:spLocks noGrp="1"/>
          </p:cNvSpPr>
          <p:nvPr>
            <p:ph type="sldNum" sz="quarter" idx="10"/>
          </p:nvPr>
        </p:nvSpPr>
        <p:spPr/>
        <p:txBody>
          <a:bodyPr/>
          <a:lstStyle/>
          <a:p>
            <a:fld id="{615DDA44-0988-4F1C-A1A4-3FD5D35EBB3D}" type="slidenum">
              <a:rPr lang="en-US" smtClean="0"/>
              <a:t>37</a:t>
            </a:fld>
            <a:endParaRPr lang="en-US" dirty="0"/>
          </a:p>
        </p:txBody>
      </p:sp>
    </p:spTree>
    <p:extLst>
      <p:ext uri="{BB962C8B-B14F-4D97-AF65-F5344CB8AC3E}">
        <p14:creationId xmlns:p14="http://schemas.microsoft.com/office/powerpoint/2010/main" val="3859882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OEHS can perform exposure assessments of your workplace.  Contact us at OEHS@tulane.edu.  Exposure Assessments will attempt to estimate how much formaldehyde exposure occurs in a typical work week and if additional Hazard Controls are needed.</a:t>
            </a:r>
          </a:p>
        </p:txBody>
      </p:sp>
      <p:sp>
        <p:nvSpPr>
          <p:cNvPr id="4" name="Slide Number Placeholder 3"/>
          <p:cNvSpPr>
            <a:spLocks noGrp="1"/>
          </p:cNvSpPr>
          <p:nvPr>
            <p:ph type="sldNum" sz="quarter" idx="5"/>
          </p:nvPr>
        </p:nvSpPr>
        <p:spPr/>
        <p:txBody>
          <a:bodyPr/>
          <a:lstStyle/>
          <a:p>
            <a:fld id="{615DDA44-0988-4F1C-A1A4-3FD5D35EBB3D}" type="slidenum">
              <a:rPr lang="en-US" smtClean="0"/>
              <a:t>38</a:t>
            </a:fld>
            <a:endParaRPr lang="en-US" dirty="0"/>
          </a:p>
        </p:txBody>
      </p:sp>
    </p:spTree>
    <p:extLst>
      <p:ext uri="{BB962C8B-B14F-4D97-AF65-F5344CB8AC3E}">
        <p14:creationId xmlns:p14="http://schemas.microsoft.com/office/powerpoint/2010/main" val="1312286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limits for exposure, both acute and chronic.  If we find the limit is exceeded, actions must be taken to lower exposure (introduce more Hazard Controls).</a:t>
            </a:r>
          </a:p>
        </p:txBody>
      </p:sp>
      <p:sp>
        <p:nvSpPr>
          <p:cNvPr id="4" name="Slide Number Placeholder 3"/>
          <p:cNvSpPr>
            <a:spLocks noGrp="1"/>
          </p:cNvSpPr>
          <p:nvPr>
            <p:ph type="sldNum" sz="quarter" idx="5"/>
          </p:nvPr>
        </p:nvSpPr>
        <p:spPr/>
        <p:txBody>
          <a:bodyPr/>
          <a:lstStyle/>
          <a:p>
            <a:fld id="{615DDA44-0988-4F1C-A1A4-3FD5D35EBB3D}" type="slidenum">
              <a:rPr lang="en-US" smtClean="0"/>
              <a:t>39</a:t>
            </a:fld>
            <a:endParaRPr lang="en-US" dirty="0"/>
          </a:p>
        </p:txBody>
      </p:sp>
    </p:spTree>
    <p:extLst>
      <p:ext uri="{BB962C8B-B14F-4D97-AF65-F5344CB8AC3E}">
        <p14:creationId xmlns:p14="http://schemas.microsoft.com/office/powerpoint/2010/main" val="406310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Blood Borne Pathogens (BBP) training is needed by any worker who will be handling needles or working with BBP’s.</a:t>
            </a:r>
          </a:p>
        </p:txBody>
      </p:sp>
      <p:sp>
        <p:nvSpPr>
          <p:cNvPr id="4" name="Slide Number Placeholder 3"/>
          <p:cNvSpPr>
            <a:spLocks noGrp="1"/>
          </p:cNvSpPr>
          <p:nvPr>
            <p:ph type="sldNum" sz="quarter" idx="10"/>
          </p:nvPr>
        </p:nvSpPr>
        <p:spPr/>
        <p:txBody>
          <a:bodyPr/>
          <a:lstStyle/>
          <a:p>
            <a:fld id="{615DDA44-0988-4F1C-A1A4-3FD5D35EBB3D}" type="slidenum">
              <a:rPr lang="en-US" smtClean="0"/>
              <a:t>4</a:t>
            </a:fld>
            <a:endParaRPr lang="en-US" dirty="0"/>
          </a:p>
        </p:txBody>
      </p:sp>
    </p:spTree>
    <p:extLst>
      <p:ext uri="{BB962C8B-B14F-4D97-AF65-F5344CB8AC3E}">
        <p14:creationId xmlns:p14="http://schemas.microsoft.com/office/powerpoint/2010/main" val="4006700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medical evaluation is a visit with a healthcare professional to determine if the worker’s health has been affected by a formaldehyde exposure.  Can be done at a Tulane Occupational Health Clinic.</a:t>
            </a:r>
          </a:p>
        </p:txBody>
      </p:sp>
      <p:sp>
        <p:nvSpPr>
          <p:cNvPr id="4" name="Slide Number Placeholder 3"/>
          <p:cNvSpPr>
            <a:spLocks noGrp="1"/>
          </p:cNvSpPr>
          <p:nvPr>
            <p:ph type="sldNum" sz="quarter" idx="5"/>
          </p:nvPr>
        </p:nvSpPr>
        <p:spPr/>
        <p:txBody>
          <a:bodyPr/>
          <a:lstStyle/>
          <a:p>
            <a:fld id="{615DDA44-0988-4F1C-A1A4-3FD5D35EBB3D}" type="slidenum">
              <a:rPr lang="en-US" smtClean="0"/>
              <a:t>40</a:t>
            </a:fld>
            <a:endParaRPr lang="en-US" dirty="0"/>
          </a:p>
        </p:txBody>
      </p:sp>
    </p:spTree>
    <p:extLst>
      <p:ext uri="{BB962C8B-B14F-4D97-AF65-F5344CB8AC3E}">
        <p14:creationId xmlns:p14="http://schemas.microsoft.com/office/powerpoint/2010/main" val="1941821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Formaldehyde badges absorb vapors and are assayed to determine how much formaldehyde the worker is being exposed to.  Worn by workers with exposures close to the Action Level to monitor exposure amounts over time.</a:t>
            </a:r>
          </a:p>
        </p:txBody>
      </p:sp>
      <p:sp>
        <p:nvSpPr>
          <p:cNvPr id="4" name="Slide Number Placeholder 3"/>
          <p:cNvSpPr>
            <a:spLocks noGrp="1"/>
          </p:cNvSpPr>
          <p:nvPr>
            <p:ph type="sldNum" sz="quarter" idx="5"/>
          </p:nvPr>
        </p:nvSpPr>
        <p:spPr/>
        <p:txBody>
          <a:bodyPr/>
          <a:lstStyle/>
          <a:p>
            <a:fld id="{615DDA44-0988-4F1C-A1A4-3FD5D35EBB3D}" type="slidenum">
              <a:rPr lang="en-US" smtClean="0"/>
              <a:t>41</a:t>
            </a:fld>
            <a:endParaRPr lang="en-US" dirty="0"/>
          </a:p>
        </p:txBody>
      </p:sp>
    </p:spTree>
    <p:extLst>
      <p:ext uri="{BB962C8B-B14F-4D97-AF65-F5344CB8AC3E}">
        <p14:creationId xmlns:p14="http://schemas.microsoft.com/office/powerpoint/2010/main" val="1300188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Administrative controls should be in place to reduce exposure.  Training of everyone working with Formaldehyde will familiarize them with best practices, what to do after an exposure, and proper spill response.  Areas where formaldehyde action levels are reached should have signage indicating that Formaldehyde is present.</a:t>
            </a:r>
          </a:p>
        </p:txBody>
      </p:sp>
      <p:sp>
        <p:nvSpPr>
          <p:cNvPr id="4" name="Slide Number Placeholder 3"/>
          <p:cNvSpPr>
            <a:spLocks noGrp="1"/>
          </p:cNvSpPr>
          <p:nvPr>
            <p:ph type="sldNum" sz="quarter" idx="5"/>
          </p:nvPr>
        </p:nvSpPr>
        <p:spPr/>
        <p:txBody>
          <a:bodyPr/>
          <a:lstStyle/>
          <a:p>
            <a:fld id="{615DDA44-0988-4F1C-A1A4-3FD5D35EBB3D}" type="slidenum">
              <a:rPr lang="en-US" smtClean="0"/>
              <a:t>42</a:t>
            </a:fld>
            <a:endParaRPr lang="en-US" dirty="0"/>
          </a:p>
        </p:txBody>
      </p:sp>
    </p:spTree>
    <p:extLst>
      <p:ext uri="{BB962C8B-B14F-4D97-AF65-F5344CB8AC3E}">
        <p14:creationId xmlns:p14="http://schemas.microsoft.com/office/powerpoint/2010/main" val="2742592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controls physically separate workers from formaldehyde vapors (ventilation equipment such as fume hoods).  PPE should be worn to reduce skin contact.  Respirators are not be the best hazard control for formaldehyde but may be required if other controls are not available.</a:t>
            </a:r>
          </a:p>
        </p:txBody>
      </p:sp>
      <p:sp>
        <p:nvSpPr>
          <p:cNvPr id="4" name="Slide Number Placeholder 3"/>
          <p:cNvSpPr>
            <a:spLocks noGrp="1"/>
          </p:cNvSpPr>
          <p:nvPr>
            <p:ph type="sldNum" sz="quarter" idx="5"/>
          </p:nvPr>
        </p:nvSpPr>
        <p:spPr/>
        <p:txBody>
          <a:bodyPr/>
          <a:lstStyle/>
          <a:p>
            <a:fld id="{615DDA44-0988-4F1C-A1A4-3FD5D35EBB3D}" type="slidenum">
              <a:rPr lang="en-US" smtClean="0"/>
              <a:t>43</a:t>
            </a:fld>
            <a:endParaRPr lang="en-US" dirty="0"/>
          </a:p>
        </p:txBody>
      </p:sp>
    </p:spTree>
    <p:extLst>
      <p:ext uri="{BB962C8B-B14F-4D97-AF65-F5344CB8AC3E}">
        <p14:creationId xmlns:p14="http://schemas.microsoft.com/office/powerpoint/2010/main" val="2003394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exposure cannot be reduced below action levels with other controls, respirators can be used.  Cartridges specific to Formaldehyde vapors should be used.</a:t>
            </a:r>
          </a:p>
        </p:txBody>
      </p:sp>
      <p:sp>
        <p:nvSpPr>
          <p:cNvPr id="4" name="Slide Number Placeholder 3"/>
          <p:cNvSpPr>
            <a:spLocks noGrp="1"/>
          </p:cNvSpPr>
          <p:nvPr>
            <p:ph type="sldNum" sz="quarter" idx="5"/>
          </p:nvPr>
        </p:nvSpPr>
        <p:spPr/>
        <p:txBody>
          <a:bodyPr/>
          <a:lstStyle/>
          <a:p>
            <a:fld id="{615DDA44-0988-4F1C-A1A4-3FD5D35EBB3D}" type="slidenum">
              <a:rPr lang="en-US" smtClean="0"/>
              <a:t>44</a:t>
            </a:fld>
            <a:endParaRPr lang="en-US" dirty="0"/>
          </a:p>
        </p:txBody>
      </p:sp>
    </p:spTree>
    <p:extLst>
      <p:ext uri="{BB962C8B-B14F-4D97-AF65-F5344CB8AC3E}">
        <p14:creationId xmlns:p14="http://schemas.microsoft.com/office/powerpoint/2010/main" val="2516967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Use of respirators requires annual training and fit testing.</a:t>
            </a:r>
          </a:p>
        </p:txBody>
      </p:sp>
      <p:sp>
        <p:nvSpPr>
          <p:cNvPr id="4" name="Slide Number Placeholder 3"/>
          <p:cNvSpPr>
            <a:spLocks noGrp="1"/>
          </p:cNvSpPr>
          <p:nvPr>
            <p:ph type="sldNum" sz="quarter" idx="10"/>
          </p:nvPr>
        </p:nvSpPr>
        <p:spPr/>
        <p:txBody>
          <a:bodyPr/>
          <a:lstStyle/>
          <a:p>
            <a:fld id="{615DDA44-0988-4F1C-A1A4-3FD5D35EBB3D}" type="slidenum">
              <a:rPr lang="en-US" smtClean="0"/>
              <a:t>45</a:t>
            </a:fld>
            <a:endParaRPr lang="en-US" dirty="0"/>
          </a:p>
        </p:txBody>
      </p:sp>
    </p:spTree>
    <p:extLst>
      <p:ext uri="{BB962C8B-B14F-4D97-AF65-F5344CB8AC3E}">
        <p14:creationId xmlns:p14="http://schemas.microsoft.com/office/powerpoint/2010/main" val="1165668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N-95s are a filter mask (no protection from vapors), but still require a fit test.  Cartridges filter out vapors based on the type of cartridge used.  PAPR has a fan that pushes air through a filter to the face.  PAPR does not require fit testing.  Not pictured are SCUBA respirators.  These use a supply of compressed air similar to a scuba diving tank.</a:t>
            </a:r>
          </a:p>
        </p:txBody>
      </p:sp>
      <p:sp>
        <p:nvSpPr>
          <p:cNvPr id="4" name="Slide Number Placeholder 3"/>
          <p:cNvSpPr>
            <a:spLocks noGrp="1"/>
          </p:cNvSpPr>
          <p:nvPr>
            <p:ph type="sldNum" sz="quarter" idx="5"/>
          </p:nvPr>
        </p:nvSpPr>
        <p:spPr/>
        <p:txBody>
          <a:bodyPr/>
          <a:lstStyle/>
          <a:p>
            <a:fld id="{615DDA44-0988-4F1C-A1A4-3FD5D35EBB3D}" type="slidenum">
              <a:rPr lang="en-US" smtClean="0"/>
              <a:t>46</a:t>
            </a:fld>
            <a:endParaRPr lang="en-US" dirty="0"/>
          </a:p>
        </p:txBody>
      </p:sp>
    </p:spTree>
    <p:extLst>
      <p:ext uri="{BB962C8B-B14F-4D97-AF65-F5344CB8AC3E}">
        <p14:creationId xmlns:p14="http://schemas.microsoft.com/office/powerpoint/2010/main" val="3097328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N-95s are a filter mask (no protection from vapors), but still require a fit test.  Cartridges filter out vapors based on the type of cartridge used.  PAPR has a fan that pushes air through a filter to the face.  PAPR does not require fit testing.  Not pictured are SCUBA respirators.  These use a supply of compressed air similar to a scuba diving tank and protect from low oxygen or toxic gas environments.</a:t>
            </a:r>
          </a:p>
        </p:txBody>
      </p:sp>
      <p:sp>
        <p:nvSpPr>
          <p:cNvPr id="4" name="Slide Number Placeholder 3"/>
          <p:cNvSpPr>
            <a:spLocks noGrp="1"/>
          </p:cNvSpPr>
          <p:nvPr>
            <p:ph type="sldNum" sz="quarter" idx="5"/>
          </p:nvPr>
        </p:nvSpPr>
        <p:spPr/>
        <p:txBody>
          <a:bodyPr/>
          <a:lstStyle/>
          <a:p>
            <a:fld id="{615DDA44-0988-4F1C-A1A4-3FD5D35EBB3D}" type="slidenum">
              <a:rPr lang="en-US" smtClean="0"/>
              <a:t>47</a:t>
            </a:fld>
            <a:endParaRPr lang="en-US" dirty="0"/>
          </a:p>
        </p:txBody>
      </p:sp>
    </p:spTree>
    <p:extLst>
      <p:ext uri="{BB962C8B-B14F-4D97-AF65-F5344CB8AC3E}">
        <p14:creationId xmlns:p14="http://schemas.microsoft.com/office/powerpoint/2010/main" val="2456555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keep PPE clean and inspect for defects.  Perform a “Seal Check” prior to using the respirator by covering intakes and breathing in or out.  You should feel pressure in the mask.</a:t>
            </a:r>
          </a:p>
          <a:p>
            <a:r>
              <a:rPr lang="en-US" dirty="0"/>
              <a:t>Cartridges should be selected for the exposure type and changed out as needed.</a:t>
            </a:r>
          </a:p>
        </p:txBody>
      </p:sp>
      <p:sp>
        <p:nvSpPr>
          <p:cNvPr id="4" name="Slide Number Placeholder 3"/>
          <p:cNvSpPr>
            <a:spLocks noGrp="1"/>
          </p:cNvSpPr>
          <p:nvPr>
            <p:ph type="sldNum" sz="quarter" idx="5"/>
          </p:nvPr>
        </p:nvSpPr>
        <p:spPr/>
        <p:txBody>
          <a:bodyPr/>
          <a:lstStyle/>
          <a:p>
            <a:fld id="{615DDA44-0988-4F1C-A1A4-3FD5D35EBB3D}" type="slidenum">
              <a:rPr lang="en-US" smtClean="0"/>
              <a:t>48</a:t>
            </a:fld>
            <a:endParaRPr lang="en-US" dirty="0"/>
          </a:p>
        </p:txBody>
      </p:sp>
    </p:spTree>
    <p:extLst>
      <p:ext uri="{BB962C8B-B14F-4D97-AF65-F5344CB8AC3E}">
        <p14:creationId xmlns:p14="http://schemas.microsoft.com/office/powerpoint/2010/main" val="1446990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 a “Seal Check” prior to using the respirator by covering intakes and breathing in and out.  You should feel positive and negative pressure in the mask if there is a tight seal.</a:t>
            </a:r>
          </a:p>
        </p:txBody>
      </p:sp>
      <p:sp>
        <p:nvSpPr>
          <p:cNvPr id="4" name="Slide Number Placeholder 3"/>
          <p:cNvSpPr>
            <a:spLocks noGrp="1"/>
          </p:cNvSpPr>
          <p:nvPr>
            <p:ph type="sldNum" sz="quarter" idx="5"/>
          </p:nvPr>
        </p:nvSpPr>
        <p:spPr/>
        <p:txBody>
          <a:bodyPr/>
          <a:lstStyle/>
          <a:p>
            <a:fld id="{615DDA44-0988-4F1C-A1A4-3FD5D35EBB3D}" type="slidenum">
              <a:rPr lang="en-US" smtClean="0"/>
              <a:t>49</a:t>
            </a:fld>
            <a:endParaRPr lang="en-US" dirty="0"/>
          </a:p>
        </p:txBody>
      </p:sp>
    </p:spTree>
    <p:extLst>
      <p:ext uri="{BB962C8B-B14F-4D97-AF65-F5344CB8AC3E}">
        <p14:creationId xmlns:p14="http://schemas.microsoft.com/office/powerpoint/2010/main" val="256488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OSHA’s definition of BBPs.</a:t>
            </a:r>
          </a:p>
        </p:txBody>
      </p:sp>
      <p:sp>
        <p:nvSpPr>
          <p:cNvPr id="4" name="Slide Number Placeholder 3"/>
          <p:cNvSpPr>
            <a:spLocks noGrp="1"/>
          </p:cNvSpPr>
          <p:nvPr>
            <p:ph type="sldNum" sz="quarter" idx="10"/>
          </p:nvPr>
        </p:nvSpPr>
        <p:spPr/>
        <p:txBody>
          <a:bodyPr/>
          <a:lstStyle/>
          <a:p>
            <a:fld id="{615DDA44-0988-4F1C-A1A4-3FD5D35EBB3D}" type="slidenum">
              <a:rPr lang="en-US" smtClean="0"/>
              <a:t>5</a:t>
            </a:fld>
            <a:endParaRPr lang="en-US" dirty="0"/>
          </a:p>
        </p:txBody>
      </p:sp>
    </p:spTree>
    <p:extLst>
      <p:ext uri="{BB962C8B-B14F-4D97-AF65-F5344CB8AC3E}">
        <p14:creationId xmlns:p14="http://schemas.microsoft.com/office/powerpoint/2010/main" val="3266293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annual test of the respirator’s function.  Needed because faces and respirators can change shape over time.  This test ensures the respirator is still working for that user.  Occupational health can perform them.  Ensures that the seal on your mask is tight.  Heavy facial hair must be removed to get a good seal.</a:t>
            </a:r>
          </a:p>
        </p:txBody>
      </p:sp>
      <p:sp>
        <p:nvSpPr>
          <p:cNvPr id="4" name="Slide Number Placeholder 3"/>
          <p:cNvSpPr>
            <a:spLocks noGrp="1"/>
          </p:cNvSpPr>
          <p:nvPr>
            <p:ph type="sldNum" sz="quarter" idx="5"/>
          </p:nvPr>
        </p:nvSpPr>
        <p:spPr/>
        <p:txBody>
          <a:bodyPr/>
          <a:lstStyle/>
          <a:p>
            <a:fld id="{615DDA44-0988-4F1C-A1A4-3FD5D35EBB3D}" type="slidenum">
              <a:rPr lang="en-US" smtClean="0"/>
              <a:t>50</a:t>
            </a:fld>
            <a:endParaRPr lang="en-US" dirty="0"/>
          </a:p>
        </p:txBody>
      </p:sp>
    </p:spTree>
    <p:extLst>
      <p:ext uri="{BB962C8B-B14F-4D97-AF65-F5344CB8AC3E}">
        <p14:creationId xmlns:p14="http://schemas.microsoft.com/office/powerpoint/2010/main" val="3689350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confidential questionnaire must be completed annually before the fit test.  It screens for common health problems that would interfere with wearing a respirator.  These are reviewed by a physician who authorizes use of the respirator.</a:t>
            </a:r>
          </a:p>
        </p:txBody>
      </p:sp>
      <p:sp>
        <p:nvSpPr>
          <p:cNvPr id="4" name="Slide Number Placeholder 3"/>
          <p:cNvSpPr>
            <a:spLocks noGrp="1"/>
          </p:cNvSpPr>
          <p:nvPr>
            <p:ph type="sldNum" sz="quarter" idx="5"/>
          </p:nvPr>
        </p:nvSpPr>
        <p:spPr/>
        <p:txBody>
          <a:bodyPr/>
          <a:lstStyle/>
          <a:p>
            <a:fld id="{615DDA44-0988-4F1C-A1A4-3FD5D35EBB3D}" type="slidenum">
              <a:rPr lang="en-US" smtClean="0"/>
              <a:t>51</a:t>
            </a:fld>
            <a:endParaRPr lang="en-US" dirty="0"/>
          </a:p>
        </p:txBody>
      </p:sp>
    </p:spTree>
    <p:extLst>
      <p:ext uri="{BB962C8B-B14F-4D97-AF65-F5344CB8AC3E}">
        <p14:creationId xmlns:p14="http://schemas.microsoft.com/office/powerpoint/2010/main" val="235444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appropriate link to the quiz.  It is 25 questions and takes less than 10 minutes to finish.  Students who are blocked from it on Canvas will need to be added to </a:t>
            </a:r>
            <a:r>
              <a:rPr lang="en-US"/>
              <a:t>the 2024 </a:t>
            </a:r>
            <a:r>
              <a:rPr lang="en-US" dirty="0"/>
              <a:t>Compliance Training first.  Get their emails and add them, then unlock the quiz for them via “Moderate This Quiz” button on the right side of the quiz page.</a:t>
            </a:r>
          </a:p>
        </p:txBody>
      </p:sp>
      <p:sp>
        <p:nvSpPr>
          <p:cNvPr id="4" name="Slide Number Placeholder 3"/>
          <p:cNvSpPr>
            <a:spLocks noGrp="1"/>
          </p:cNvSpPr>
          <p:nvPr>
            <p:ph type="sldNum" sz="quarter" idx="10"/>
          </p:nvPr>
        </p:nvSpPr>
        <p:spPr/>
        <p:txBody>
          <a:bodyPr/>
          <a:lstStyle/>
          <a:p>
            <a:fld id="{615DDA44-0988-4F1C-A1A4-3FD5D35EBB3D}" type="slidenum">
              <a:rPr lang="en-US" smtClean="0"/>
              <a:t>52</a:t>
            </a:fld>
            <a:endParaRPr lang="en-US" dirty="0"/>
          </a:p>
        </p:txBody>
      </p:sp>
    </p:spTree>
    <p:extLst>
      <p:ext uri="{BB962C8B-B14F-4D97-AF65-F5344CB8AC3E}">
        <p14:creationId xmlns:p14="http://schemas.microsoft.com/office/powerpoint/2010/main" val="2253231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definitions of materials that fall under the BBP’s rules.</a:t>
            </a:r>
          </a:p>
        </p:txBody>
      </p:sp>
      <p:sp>
        <p:nvSpPr>
          <p:cNvPr id="4" name="Slide Number Placeholder 3"/>
          <p:cNvSpPr>
            <a:spLocks noGrp="1"/>
          </p:cNvSpPr>
          <p:nvPr>
            <p:ph type="sldNum" sz="quarter" idx="10"/>
          </p:nvPr>
        </p:nvSpPr>
        <p:spPr/>
        <p:txBody>
          <a:bodyPr/>
          <a:lstStyle/>
          <a:p>
            <a:fld id="{615DDA44-0988-4F1C-A1A4-3FD5D35EBB3D}" type="slidenum">
              <a:rPr lang="en-US" smtClean="0"/>
              <a:t>6</a:t>
            </a:fld>
            <a:endParaRPr lang="en-US" dirty="0"/>
          </a:p>
        </p:txBody>
      </p:sp>
    </p:spTree>
    <p:extLst>
      <p:ext uri="{BB962C8B-B14F-4D97-AF65-F5344CB8AC3E}">
        <p14:creationId xmlns:p14="http://schemas.microsoft.com/office/powerpoint/2010/main" val="284557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materials can never be assumed to be completely clean and safe.  Always treat them as though they were infectious, even if you think they might not be.</a:t>
            </a:r>
          </a:p>
        </p:txBody>
      </p:sp>
      <p:sp>
        <p:nvSpPr>
          <p:cNvPr id="4" name="Slide Number Placeholder 3"/>
          <p:cNvSpPr>
            <a:spLocks noGrp="1"/>
          </p:cNvSpPr>
          <p:nvPr>
            <p:ph type="sldNum" sz="quarter" idx="10"/>
          </p:nvPr>
        </p:nvSpPr>
        <p:spPr/>
        <p:txBody>
          <a:bodyPr/>
          <a:lstStyle/>
          <a:p>
            <a:fld id="{615DDA44-0988-4F1C-A1A4-3FD5D35EBB3D}" type="slidenum">
              <a:rPr lang="en-US" smtClean="0"/>
              <a:t>7</a:t>
            </a:fld>
            <a:endParaRPr lang="en-US" dirty="0"/>
          </a:p>
        </p:txBody>
      </p:sp>
    </p:spTree>
    <p:extLst>
      <p:ext uri="{BB962C8B-B14F-4D97-AF65-F5344CB8AC3E}">
        <p14:creationId xmlns:p14="http://schemas.microsoft.com/office/powerpoint/2010/main" val="115228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routes of exposure for BBP’s.</a:t>
            </a:r>
          </a:p>
        </p:txBody>
      </p:sp>
      <p:sp>
        <p:nvSpPr>
          <p:cNvPr id="4" name="Slide Number Placeholder 3"/>
          <p:cNvSpPr>
            <a:spLocks noGrp="1"/>
          </p:cNvSpPr>
          <p:nvPr>
            <p:ph type="sldNum" sz="quarter" idx="10"/>
          </p:nvPr>
        </p:nvSpPr>
        <p:spPr/>
        <p:txBody>
          <a:bodyPr/>
          <a:lstStyle/>
          <a:p>
            <a:fld id="{615DDA44-0988-4F1C-A1A4-3FD5D35EBB3D}" type="slidenum">
              <a:rPr lang="en-US" smtClean="0"/>
              <a:t>8</a:t>
            </a:fld>
            <a:endParaRPr lang="en-US" dirty="0"/>
          </a:p>
        </p:txBody>
      </p:sp>
    </p:spTree>
    <p:extLst>
      <p:ext uri="{BB962C8B-B14F-4D97-AF65-F5344CB8AC3E}">
        <p14:creationId xmlns:p14="http://schemas.microsoft.com/office/powerpoint/2010/main" val="2121414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too many BBPs to cover in this training.  HIV and </a:t>
            </a:r>
            <a:r>
              <a:rPr lang="en-US" dirty="0" err="1"/>
              <a:t>Hepatitus</a:t>
            </a:r>
            <a:r>
              <a:rPr lang="en-US" dirty="0"/>
              <a:t> are representative of BBP’s.  B Virus is not just a BBP but will be covered because it is a major concern when working with non-human primate research animals (monkeys).</a:t>
            </a:r>
          </a:p>
        </p:txBody>
      </p:sp>
      <p:sp>
        <p:nvSpPr>
          <p:cNvPr id="4" name="Slide Number Placeholder 3"/>
          <p:cNvSpPr>
            <a:spLocks noGrp="1"/>
          </p:cNvSpPr>
          <p:nvPr>
            <p:ph type="sldNum" sz="quarter" idx="10"/>
          </p:nvPr>
        </p:nvSpPr>
        <p:spPr/>
        <p:txBody>
          <a:bodyPr/>
          <a:lstStyle/>
          <a:p>
            <a:fld id="{615DDA44-0988-4F1C-A1A4-3FD5D35EBB3D}" type="slidenum">
              <a:rPr lang="en-US" smtClean="0"/>
              <a:t>9</a:t>
            </a:fld>
            <a:endParaRPr lang="en-US" dirty="0"/>
          </a:p>
        </p:txBody>
      </p:sp>
    </p:spTree>
    <p:extLst>
      <p:ext uri="{BB962C8B-B14F-4D97-AF65-F5344CB8AC3E}">
        <p14:creationId xmlns:p14="http://schemas.microsoft.com/office/powerpoint/2010/main" val="33956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61AE604-99E8-411F-B487-007F33A670BB}"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287626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F42AA-F7E1-4ED1-81F2-E7FEBC7D763A}"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295491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C36DD-5740-4C72-A8C4-5B4B964876C8}"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334960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8DCC6-36E5-4094-9CF1-BDFC085312B7}"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139859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E4B16EB-398D-4435-B31E-D5C1F6C2FFDF}"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290584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3213BD-D00E-4437-A398-04E0DD3EDC5E}"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151082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51AB1F-ABB5-4019-8E36-5E672DF784D0}" type="datetime1">
              <a:rPr lang="en-US" smtClean="0"/>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384168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4B2A89-C80A-4A94-8300-F7E274116693}" type="datetime1">
              <a:rPr lang="en-US" smtClean="0"/>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135638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47982-3E34-40A5-96D5-8DA9D6818E7F}" type="datetime1">
              <a:rPr lang="en-US" smtClean="0"/>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288468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19821B-E24C-48A4-BE9B-A292AF8D9906}"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851396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882AB-547D-401B-98FB-1780D3681EDB}"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A9B6B0-EF38-7740-AE26-68018C648942}" type="slidenum">
              <a:rPr lang="en-US" smtClean="0"/>
              <a:t>‹#›</a:t>
            </a:fld>
            <a:endParaRPr lang="en-US" dirty="0"/>
          </a:p>
        </p:txBody>
      </p:sp>
    </p:spTree>
    <p:extLst>
      <p:ext uri="{BB962C8B-B14F-4D97-AF65-F5344CB8AC3E}">
        <p14:creationId xmlns:p14="http://schemas.microsoft.com/office/powerpoint/2010/main" val="4120421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raining Wave_BKG5.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 y="0"/>
            <a:ext cx="9152467"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E1717720-4983-46EA-B304-7A0F4A211017}" type="datetime1">
              <a:rPr lang="en-US" smtClean="0"/>
              <a:t>1/24/2024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AFA9B6B0-EF38-7740-AE26-68018C648942}" type="slidenum">
              <a:rPr lang="en-US" smtClean="0"/>
              <a:pPr/>
              <a:t>‹#›</a:t>
            </a:fld>
            <a:endParaRPr lang="en-US" dirty="0"/>
          </a:p>
        </p:txBody>
      </p:sp>
      <p:pic>
        <p:nvPicPr>
          <p:cNvPr id="8" name="Picture 7" descr="shield_green.gi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551332" y="6100762"/>
            <a:ext cx="651934" cy="814917"/>
          </a:xfrm>
          <a:prstGeom prst="rect">
            <a:avLst/>
          </a:prstGeom>
        </p:spPr>
      </p:pic>
    </p:spTree>
    <p:extLst>
      <p:ext uri="{BB962C8B-B14F-4D97-AF65-F5344CB8AC3E}">
        <p14:creationId xmlns:p14="http://schemas.microsoft.com/office/powerpoint/2010/main" val="244165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EHS@Tulan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osha.gov/SLTC/bloodbornepathogens/index.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tulane.bridgeapp.com/learner/courses/1457aa1e/enroll" TargetMode="External"/><Relationship Id="rId7"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tulane.instructure.com/enroll/JL4C6A"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0652" y="1433934"/>
            <a:ext cx="6322695" cy="2410702"/>
          </a:xfrm>
        </p:spPr>
        <p:txBody>
          <a:bodyPr>
            <a:noAutofit/>
          </a:bodyPr>
          <a:lstStyle/>
          <a:p>
            <a:r>
              <a:rPr lang="en-US" sz="6600" b="1" dirty="0"/>
              <a:t>OEHS Bio Lab Training</a:t>
            </a:r>
          </a:p>
        </p:txBody>
      </p:sp>
      <p:sp>
        <p:nvSpPr>
          <p:cNvPr id="3" name="Subtitle 2"/>
          <p:cNvSpPr>
            <a:spLocks noGrp="1"/>
          </p:cNvSpPr>
          <p:nvPr>
            <p:ph type="subTitle" idx="1"/>
          </p:nvPr>
        </p:nvSpPr>
        <p:spPr>
          <a:xfrm>
            <a:off x="1341120" y="4370293"/>
            <a:ext cx="6461760" cy="1318125"/>
          </a:xfrm>
        </p:spPr>
        <p:txBody>
          <a:bodyPr>
            <a:noAutofit/>
          </a:bodyPr>
          <a:lstStyle/>
          <a:p>
            <a:r>
              <a:rPr lang="en-US" sz="1600" dirty="0"/>
              <a:t>Office of Environmental Health &amp; Safety</a:t>
            </a:r>
          </a:p>
          <a:p>
            <a:r>
              <a:rPr lang="en-US" sz="1600" dirty="0"/>
              <a:t>Tulane University</a:t>
            </a:r>
          </a:p>
          <a:p>
            <a:r>
              <a:rPr lang="en-US" sz="1600" dirty="0">
                <a:hlinkClick r:id="rId3"/>
              </a:rPr>
              <a:t>OEHS@Tulane.edu</a:t>
            </a:r>
            <a:endParaRPr lang="en-US" sz="1600" dirty="0"/>
          </a:p>
          <a:p>
            <a:r>
              <a:rPr lang="en-US" sz="1600" dirty="0"/>
              <a:t>oehs.tulane.edu</a:t>
            </a:r>
          </a:p>
        </p:txBody>
      </p:sp>
    </p:spTree>
    <p:extLst>
      <p:ext uri="{BB962C8B-B14F-4D97-AF65-F5344CB8AC3E}">
        <p14:creationId xmlns:p14="http://schemas.microsoft.com/office/powerpoint/2010/main" val="44081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virus&#10;&#10;Description automatically generated">
            <a:extLst>
              <a:ext uri="{FF2B5EF4-FFF2-40B4-BE49-F238E27FC236}">
                <a16:creationId xmlns:a16="http://schemas.microsoft.com/office/drawing/2014/main" id="{43C012D5-F964-77F6-A07C-6246FB2A0B78}"/>
              </a:ext>
            </a:extLst>
          </p:cNvPr>
          <p:cNvPicPr>
            <a:picLocks noChangeAspect="1"/>
          </p:cNvPicPr>
          <p:nvPr/>
        </p:nvPicPr>
        <p:blipFill>
          <a:blip r:embed="rId3"/>
          <a:stretch>
            <a:fillRect/>
          </a:stretch>
        </p:blipFill>
        <p:spPr>
          <a:xfrm>
            <a:off x="1397577" y="254577"/>
            <a:ext cx="6348845" cy="6348845"/>
          </a:xfrm>
          <a:prstGeom prst="rect">
            <a:avLst/>
          </a:prstGeom>
        </p:spPr>
      </p:pic>
    </p:spTree>
    <p:extLst>
      <p:ext uri="{BB962C8B-B14F-4D97-AF65-F5344CB8AC3E}">
        <p14:creationId xmlns:p14="http://schemas.microsoft.com/office/powerpoint/2010/main" val="382178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ok&#10;&#10;Description automatically generated">
            <a:extLst>
              <a:ext uri="{FF2B5EF4-FFF2-40B4-BE49-F238E27FC236}">
                <a16:creationId xmlns:a16="http://schemas.microsoft.com/office/drawing/2014/main" id="{A6526B69-2499-6A42-BC7D-4F5D5B7E9CA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779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ealth care&#10;&#10;Description automatically generated with medium confidence">
            <a:extLst>
              <a:ext uri="{FF2B5EF4-FFF2-40B4-BE49-F238E27FC236}">
                <a16:creationId xmlns:a16="http://schemas.microsoft.com/office/drawing/2014/main" id="{1EBBF35D-CA7A-A9E9-F08D-3C419EC9FE5D}"/>
              </a:ext>
            </a:extLst>
          </p:cNvPr>
          <p:cNvPicPr>
            <a:picLocks noChangeAspect="1"/>
          </p:cNvPicPr>
          <p:nvPr/>
        </p:nvPicPr>
        <p:blipFill>
          <a:blip r:embed="rId3"/>
          <a:stretch>
            <a:fillRect/>
          </a:stretch>
        </p:blipFill>
        <p:spPr>
          <a:xfrm>
            <a:off x="0" y="238245"/>
            <a:ext cx="9144000" cy="6381509"/>
          </a:xfrm>
          <a:prstGeom prst="rect">
            <a:avLst/>
          </a:prstGeom>
        </p:spPr>
      </p:pic>
    </p:spTree>
    <p:extLst>
      <p:ext uri="{BB962C8B-B14F-4D97-AF65-F5344CB8AC3E}">
        <p14:creationId xmlns:p14="http://schemas.microsoft.com/office/powerpoint/2010/main" val="2955995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iver and virus&#10;&#10;Description automatically generated">
            <a:extLst>
              <a:ext uri="{FF2B5EF4-FFF2-40B4-BE49-F238E27FC236}">
                <a16:creationId xmlns:a16="http://schemas.microsoft.com/office/drawing/2014/main" id="{AA18DBEB-11B2-3FA7-C539-DA07AC526136}"/>
              </a:ext>
            </a:extLst>
          </p:cNvPr>
          <p:cNvPicPr>
            <a:picLocks noChangeAspect="1"/>
          </p:cNvPicPr>
          <p:nvPr/>
        </p:nvPicPr>
        <p:blipFill>
          <a:blip r:embed="rId3"/>
          <a:stretch>
            <a:fillRect/>
          </a:stretch>
        </p:blipFill>
        <p:spPr>
          <a:xfrm>
            <a:off x="0" y="608990"/>
            <a:ext cx="9144000" cy="5640019"/>
          </a:xfrm>
          <a:prstGeom prst="rect">
            <a:avLst/>
          </a:prstGeom>
        </p:spPr>
      </p:pic>
    </p:spTree>
    <p:extLst>
      <p:ext uri="{BB962C8B-B14F-4D97-AF65-F5344CB8AC3E}">
        <p14:creationId xmlns:p14="http://schemas.microsoft.com/office/powerpoint/2010/main" val="128030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liver&#10;&#10;Description automatically generated">
            <a:extLst>
              <a:ext uri="{FF2B5EF4-FFF2-40B4-BE49-F238E27FC236}">
                <a16:creationId xmlns:a16="http://schemas.microsoft.com/office/drawing/2014/main" id="{26065B74-29D4-4116-CC8A-ABABE2602090}"/>
              </a:ext>
            </a:extLst>
          </p:cNvPr>
          <p:cNvPicPr>
            <a:picLocks noChangeAspect="1"/>
          </p:cNvPicPr>
          <p:nvPr/>
        </p:nvPicPr>
        <p:blipFill>
          <a:blip r:embed="rId3"/>
          <a:stretch>
            <a:fillRect/>
          </a:stretch>
        </p:blipFill>
        <p:spPr>
          <a:xfrm>
            <a:off x="0" y="138399"/>
            <a:ext cx="9144000" cy="6581202"/>
          </a:xfrm>
          <a:prstGeom prst="rect">
            <a:avLst/>
          </a:prstGeom>
        </p:spPr>
      </p:pic>
    </p:spTree>
    <p:extLst>
      <p:ext uri="{BB962C8B-B14F-4D97-AF65-F5344CB8AC3E}">
        <p14:creationId xmlns:p14="http://schemas.microsoft.com/office/powerpoint/2010/main" val="300500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55AB3489-39EE-524A-2B7E-659F0E10413D}"/>
              </a:ext>
            </a:extLst>
          </p:cNvPr>
          <p:cNvPicPr>
            <a:picLocks noChangeAspect="1"/>
          </p:cNvPicPr>
          <p:nvPr/>
        </p:nvPicPr>
        <p:blipFill>
          <a:blip r:embed="rId3"/>
          <a:stretch>
            <a:fillRect/>
          </a:stretch>
        </p:blipFill>
        <p:spPr>
          <a:xfrm>
            <a:off x="0" y="857378"/>
            <a:ext cx="9144000" cy="5143243"/>
          </a:xfrm>
          <a:prstGeom prst="rect">
            <a:avLst/>
          </a:prstGeom>
        </p:spPr>
      </p:pic>
    </p:spTree>
    <p:extLst>
      <p:ext uri="{BB962C8B-B14F-4D97-AF65-F5344CB8AC3E}">
        <p14:creationId xmlns:p14="http://schemas.microsoft.com/office/powerpoint/2010/main" val="66248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143000"/>
          </a:xfrm>
        </p:spPr>
        <p:txBody>
          <a:bodyPr anchor="ctr">
            <a:normAutofit/>
          </a:bodyPr>
          <a:lstStyle/>
          <a:p>
            <a:r>
              <a:rPr lang="en-US" dirty="0"/>
              <a:t>B Virus</a:t>
            </a:r>
            <a:endParaRPr lang="en-US" altLang="en-US" dirty="0"/>
          </a:p>
        </p:txBody>
      </p:sp>
      <p:sp>
        <p:nvSpPr>
          <p:cNvPr id="18435" name="Content Placeholder 3"/>
          <p:cNvSpPr>
            <a:spLocks noGrp="1"/>
          </p:cNvSpPr>
          <p:nvPr>
            <p:ph sz="half" idx="2"/>
          </p:nvPr>
        </p:nvSpPr>
        <p:spPr>
          <a:xfrm>
            <a:off x="4759037" y="1600200"/>
            <a:ext cx="4177146" cy="4525963"/>
          </a:xfrm>
        </p:spPr>
        <p:txBody>
          <a:bodyPr>
            <a:normAutofit fontScale="85000" lnSpcReduction="10000"/>
          </a:bodyPr>
          <a:lstStyle/>
          <a:p>
            <a:pPr marL="0" indent="0" eaLnBrk="1" hangingPunct="1">
              <a:buFont typeface="Wingdings 3" pitchFamily="18" charset="2"/>
              <a:buNone/>
            </a:pPr>
            <a:r>
              <a:rPr lang="en-US" altLang="en-US" sz="3200" dirty="0"/>
              <a:t>Carried without disease by some research monkeys (Macaques)</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Rare transmission to humans</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Blisters, Flu-like symptoms</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Very rarely fatal</a:t>
            </a:r>
          </a:p>
        </p:txBody>
      </p:sp>
      <p:sp>
        <p:nvSpPr>
          <p:cNvPr id="18440" name="Slide Number Placeholder 4">
            <a:extLst>
              <a:ext uri="{FF2B5EF4-FFF2-40B4-BE49-F238E27FC236}">
                <a16:creationId xmlns:a16="http://schemas.microsoft.com/office/drawing/2014/main" id="{15DBA9DD-B790-F7D6-7CAC-06A03FD744B2}"/>
              </a:ext>
            </a:extLst>
          </p:cNvPr>
          <p:cNvSpPr>
            <a:spLocks noGrp="1"/>
          </p:cNvSpPr>
          <p:nvPr>
            <p:ph type="sldNum" sz="quarter" idx="12"/>
          </p:nvPr>
        </p:nvSpPr>
        <p:spPr>
          <a:xfrm>
            <a:off x="6553200" y="6356350"/>
            <a:ext cx="2133600" cy="365125"/>
          </a:xfrm>
        </p:spPr>
        <p:txBody>
          <a:bodyPr/>
          <a:lstStyle/>
          <a:p>
            <a:pPr>
              <a:spcAft>
                <a:spcPts val="600"/>
              </a:spcAft>
            </a:pPr>
            <a:fld id="{AFA9B6B0-EF38-7740-AE26-68018C648942}" type="slidenum">
              <a:rPr lang="en-US" smtClean="0"/>
              <a:pPr>
                <a:spcAft>
                  <a:spcPts val="600"/>
                </a:spcAft>
              </a:pPr>
              <a:t>16</a:t>
            </a:fld>
            <a:endParaRPr lang="en-US"/>
          </a:p>
        </p:txBody>
      </p:sp>
      <p:pic>
        <p:nvPicPr>
          <p:cNvPr id="3" name="Picture 2" descr="A monkey sitting on a tree branch&#10;&#10;Description automatically generated">
            <a:extLst>
              <a:ext uri="{FF2B5EF4-FFF2-40B4-BE49-F238E27FC236}">
                <a16:creationId xmlns:a16="http://schemas.microsoft.com/office/drawing/2014/main" id="{35571583-F38E-4634-2CDF-B229B3EF5B12}"/>
              </a:ext>
            </a:extLst>
          </p:cNvPr>
          <p:cNvPicPr>
            <a:picLocks noChangeAspect="1"/>
          </p:cNvPicPr>
          <p:nvPr/>
        </p:nvPicPr>
        <p:blipFill>
          <a:blip r:embed="rId3"/>
          <a:stretch>
            <a:fillRect/>
          </a:stretch>
        </p:blipFill>
        <p:spPr>
          <a:xfrm>
            <a:off x="599416" y="1600200"/>
            <a:ext cx="3785548" cy="3293918"/>
          </a:xfrm>
          <a:prstGeom prst="rect">
            <a:avLst/>
          </a:prstGeom>
        </p:spPr>
      </p:pic>
    </p:spTree>
    <p:extLst>
      <p:ext uri="{BB962C8B-B14F-4D97-AF65-F5344CB8AC3E}">
        <p14:creationId xmlns:p14="http://schemas.microsoft.com/office/powerpoint/2010/main" val="160366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143000"/>
          </a:xfrm>
        </p:spPr>
        <p:txBody>
          <a:bodyPr anchor="ctr">
            <a:normAutofit/>
          </a:bodyPr>
          <a:lstStyle/>
          <a:p>
            <a:r>
              <a:rPr lang="en-US" dirty="0"/>
              <a:t>B Virus</a:t>
            </a:r>
            <a:endParaRPr lang="en-US" altLang="en-US" dirty="0"/>
          </a:p>
        </p:txBody>
      </p:sp>
      <p:sp>
        <p:nvSpPr>
          <p:cNvPr id="18435" name="Content Placeholder 3"/>
          <p:cNvSpPr>
            <a:spLocks noGrp="1"/>
          </p:cNvSpPr>
          <p:nvPr>
            <p:ph sz="half" idx="2"/>
          </p:nvPr>
        </p:nvSpPr>
        <p:spPr>
          <a:xfrm>
            <a:off x="4062845" y="1600200"/>
            <a:ext cx="4623955" cy="4525963"/>
          </a:xfrm>
        </p:spPr>
        <p:txBody>
          <a:bodyPr>
            <a:normAutofit fontScale="92500" lnSpcReduction="10000"/>
          </a:bodyPr>
          <a:lstStyle/>
          <a:p>
            <a:pPr marL="0" indent="0" eaLnBrk="1" hangingPunct="1">
              <a:buFont typeface="Wingdings 3" pitchFamily="18" charset="2"/>
              <a:buNone/>
            </a:pPr>
            <a:r>
              <a:rPr lang="en-US" altLang="en-US" sz="3200" dirty="0"/>
              <a:t>Scratches, Bites, Body Fluids, Surfaces</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Wash affected area with soap and water</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Treatment Available</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Wallet Cards</a:t>
            </a:r>
          </a:p>
        </p:txBody>
      </p:sp>
      <p:sp>
        <p:nvSpPr>
          <p:cNvPr id="18440" name="Slide Number Placeholder 4">
            <a:extLst>
              <a:ext uri="{FF2B5EF4-FFF2-40B4-BE49-F238E27FC236}">
                <a16:creationId xmlns:a16="http://schemas.microsoft.com/office/drawing/2014/main" id="{15DBA9DD-B790-F7D6-7CAC-06A03FD744B2}"/>
              </a:ext>
            </a:extLst>
          </p:cNvPr>
          <p:cNvSpPr>
            <a:spLocks noGrp="1"/>
          </p:cNvSpPr>
          <p:nvPr>
            <p:ph type="sldNum" sz="quarter" idx="12"/>
          </p:nvPr>
        </p:nvSpPr>
        <p:spPr>
          <a:xfrm>
            <a:off x="6553200" y="6356350"/>
            <a:ext cx="2133600" cy="365125"/>
          </a:xfrm>
        </p:spPr>
        <p:txBody>
          <a:bodyPr/>
          <a:lstStyle/>
          <a:p>
            <a:pPr>
              <a:spcAft>
                <a:spcPts val="600"/>
              </a:spcAft>
            </a:pPr>
            <a:fld id="{AFA9B6B0-EF38-7740-AE26-68018C648942}" type="slidenum">
              <a:rPr lang="en-US" smtClean="0"/>
              <a:pPr>
                <a:spcAft>
                  <a:spcPts val="600"/>
                </a:spcAft>
              </a:pPr>
              <a:t>17</a:t>
            </a:fld>
            <a:endParaRPr lang="en-US"/>
          </a:p>
        </p:txBody>
      </p:sp>
      <p:pic>
        <p:nvPicPr>
          <p:cNvPr id="4" name="Picture 3" descr="A close up of a monkey&#10;&#10;Description automatically generated">
            <a:extLst>
              <a:ext uri="{FF2B5EF4-FFF2-40B4-BE49-F238E27FC236}">
                <a16:creationId xmlns:a16="http://schemas.microsoft.com/office/drawing/2014/main" id="{75D1D156-9146-6C9B-E555-B76B60213466}"/>
              </a:ext>
            </a:extLst>
          </p:cNvPr>
          <p:cNvPicPr>
            <a:picLocks noChangeAspect="1"/>
          </p:cNvPicPr>
          <p:nvPr/>
        </p:nvPicPr>
        <p:blipFill>
          <a:blip r:embed="rId3"/>
          <a:stretch>
            <a:fillRect/>
          </a:stretch>
        </p:blipFill>
        <p:spPr>
          <a:xfrm>
            <a:off x="938645" y="1600200"/>
            <a:ext cx="2571750" cy="3429000"/>
          </a:xfrm>
          <a:prstGeom prst="rect">
            <a:avLst/>
          </a:prstGeom>
        </p:spPr>
      </p:pic>
    </p:spTree>
    <p:extLst>
      <p:ext uri="{BB962C8B-B14F-4D97-AF65-F5344CB8AC3E}">
        <p14:creationId xmlns:p14="http://schemas.microsoft.com/office/powerpoint/2010/main" val="1975434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altLang="en-US" dirty="0"/>
              <a:t>OSHA and BBPs</a:t>
            </a:r>
          </a:p>
        </p:txBody>
      </p:sp>
      <p:sp>
        <p:nvSpPr>
          <p:cNvPr id="18435" name="Content Placeholder 3"/>
          <p:cNvSpPr>
            <a:spLocks noGrp="1"/>
          </p:cNvSpPr>
          <p:nvPr>
            <p:ph sz="half" idx="2"/>
          </p:nvPr>
        </p:nvSpPr>
        <p:spPr>
          <a:xfrm>
            <a:off x="1049481" y="3875808"/>
            <a:ext cx="7356763" cy="2104305"/>
          </a:xfrm>
        </p:spPr>
        <p:txBody>
          <a:bodyPr>
            <a:normAutofit/>
          </a:bodyPr>
          <a:lstStyle/>
          <a:p>
            <a:pPr marL="0" indent="0">
              <a:buNone/>
            </a:pPr>
            <a:endParaRPr lang="en-US" altLang="en-US" dirty="0"/>
          </a:p>
          <a:p>
            <a:pPr marL="0" indent="0">
              <a:buNone/>
            </a:pPr>
            <a:r>
              <a:rPr lang="en-US" altLang="en-US" dirty="0"/>
              <a:t>OSHA- “Occupational Exposure to Bloodborne Pathogens” (29 CFR 1910.1030) </a:t>
            </a:r>
            <a:r>
              <a:rPr lang="en-US" altLang="en-US" sz="1600" dirty="0">
                <a:hlinkClick r:id="rId3"/>
              </a:rPr>
              <a:t>http://www.osha.gov/SLTC/bloodbornepathogens/index.html</a:t>
            </a:r>
            <a:r>
              <a:rPr lang="en-US" altLang="en-US" sz="1600" dirty="0"/>
              <a:t> </a:t>
            </a:r>
          </a:p>
          <a:p>
            <a:endParaRPr lang="en-US" altLang="en-US" sz="1600" dirty="0"/>
          </a:p>
        </p:txBody>
      </p:sp>
      <p:pic>
        <p:nvPicPr>
          <p:cNvPr id="3" name="Picture 5">
            <a:extLst>
              <a:ext uri="{FF2B5EF4-FFF2-40B4-BE49-F238E27FC236}">
                <a16:creationId xmlns:a16="http://schemas.microsoft.com/office/drawing/2014/main" id="{273607AF-FE86-7A12-4997-B1CCC31EFD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542" y="1605161"/>
            <a:ext cx="3323244" cy="2270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261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Workplace Hazards and Legal Protections</a:t>
            </a:r>
          </a:p>
        </p:txBody>
      </p:sp>
      <p:sp>
        <p:nvSpPr>
          <p:cNvPr id="3" name="Content Placeholder 2"/>
          <p:cNvSpPr>
            <a:spLocks noGrp="1"/>
          </p:cNvSpPr>
          <p:nvPr>
            <p:ph sz="half" idx="1"/>
          </p:nvPr>
        </p:nvSpPr>
        <p:spPr>
          <a:xfrm>
            <a:off x="457199" y="1600200"/>
            <a:ext cx="4790209" cy="4525963"/>
          </a:xfrm>
        </p:spPr>
        <p:txBody>
          <a:bodyPr>
            <a:normAutofit/>
          </a:bodyPr>
          <a:lstStyle/>
          <a:p>
            <a:pPr marL="0" indent="0">
              <a:buNone/>
            </a:pPr>
            <a:r>
              <a:rPr lang="en-US" dirty="0"/>
              <a:t>Employees may work with hazards if they are provided with the means to do so safely.  </a:t>
            </a:r>
          </a:p>
          <a:p>
            <a:pPr marL="0" indent="0">
              <a:buNone/>
            </a:pPr>
            <a:endParaRPr lang="en-US" dirty="0"/>
          </a:p>
          <a:p>
            <a:pPr marL="0" indent="0">
              <a:buNone/>
            </a:pPr>
            <a:r>
              <a:rPr lang="en-US" sz="3200" dirty="0">
                <a:solidFill>
                  <a:srgbClr val="FFFF00"/>
                </a:solidFill>
              </a:rPr>
              <a:t>BBP Exposure Control Plan</a:t>
            </a:r>
          </a:p>
          <a:p>
            <a:pPr marL="0" indent="0">
              <a:buNone/>
            </a:pPr>
            <a:endParaRPr lang="en-US" sz="3200" dirty="0">
              <a:solidFill>
                <a:srgbClr val="FFFF00"/>
              </a:solidFill>
            </a:endParaRPr>
          </a:p>
          <a:p>
            <a:pPr marL="0" indent="0">
              <a:buNone/>
            </a:pPr>
            <a:r>
              <a:rPr lang="en-US" sz="3200" dirty="0">
                <a:solidFill>
                  <a:schemeClr val="bg1"/>
                </a:solidFill>
              </a:rPr>
              <a:t>Covers any employees with work exposure to BBPs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909" y="1600200"/>
            <a:ext cx="2900945" cy="2878282"/>
          </a:xfrm>
          <a:prstGeom prst="rect">
            <a:avLst/>
          </a:prstGeom>
        </p:spPr>
      </p:pic>
    </p:spTree>
    <p:extLst>
      <p:ext uri="{BB962C8B-B14F-4D97-AF65-F5344CB8AC3E}">
        <p14:creationId xmlns:p14="http://schemas.microsoft.com/office/powerpoint/2010/main" val="381992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Modules at Tulane</a:t>
            </a:r>
          </a:p>
        </p:txBody>
      </p:sp>
      <p:sp>
        <p:nvSpPr>
          <p:cNvPr id="3" name="Content Placeholder 2"/>
          <p:cNvSpPr>
            <a:spLocks noGrp="1"/>
          </p:cNvSpPr>
          <p:nvPr>
            <p:ph sz="half" idx="1"/>
          </p:nvPr>
        </p:nvSpPr>
        <p:spPr>
          <a:ln>
            <a:noFill/>
          </a:ln>
        </p:spPr>
        <p:txBody>
          <a:bodyPr>
            <a:normAutofit fontScale="92500" lnSpcReduction="20000"/>
          </a:bodyPr>
          <a:lstStyle/>
          <a:p>
            <a:pPr marL="0" indent="0">
              <a:buNone/>
            </a:pPr>
            <a:r>
              <a:rPr lang="en-US" sz="3200" dirty="0">
                <a:solidFill>
                  <a:srgbClr val="FFFF00"/>
                </a:solidFill>
              </a:rPr>
              <a:t>Faculty and Staff:</a:t>
            </a:r>
          </a:p>
          <a:p>
            <a:pPr marL="0" indent="0">
              <a:buNone/>
            </a:pPr>
            <a:r>
              <a:rPr lang="en-US" dirty="0"/>
              <a:t>		</a:t>
            </a:r>
            <a:r>
              <a:rPr lang="en-US" dirty="0" err="1"/>
              <a:t>TULearn</a:t>
            </a:r>
            <a:endParaRPr lang="en-US" dirty="0"/>
          </a:p>
          <a:p>
            <a:pPr marL="0" indent="0">
              <a:buNone/>
            </a:pPr>
            <a:endParaRPr lang="en-US" dirty="0"/>
          </a:p>
          <a:p>
            <a:pPr marL="0" indent="0">
              <a:buNone/>
            </a:pPr>
            <a:r>
              <a:rPr lang="en-US" sz="3200" dirty="0">
                <a:solidFill>
                  <a:srgbClr val="FFFF00"/>
                </a:solidFill>
              </a:rPr>
              <a:t>Students:</a:t>
            </a:r>
          </a:p>
          <a:p>
            <a:pPr marL="0" indent="0">
              <a:buNone/>
            </a:pPr>
            <a:r>
              <a:rPr lang="en-US" dirty="0"/>
              <a:t>		Canvas</a:t>
            </a:r>
          </a:p>
        </p:txBody>
      </p:sp>
      <p:sp>
        <p:nvSpPr>
          <p:cNvPr id="5" name="Content Placeholder 4"/>
          <p:cNvSpPr>
            <a:spLocks noGrp="1"/>
          </p:cNvSpPr>
          <p:nvPr>
            <p:ph sz="half" idx="2"/>
          </p:nvPr>
        </p:nvSpPr>
        <p:spPr>
          <a:xfrm>
            <a:off x="4322618" y="1600200"/>
            <a:ext cx="4364182" cy="4525963"/>
          </a:xfrm>
        </p:spPr>
        <p:txBody>
          <a:bodyPr>
            <a:normAutofit fontScale="92500" lnSpcReduction="20000"/>
          </a:bodyPr>
          <a:lstStyle/>
          <a:p>
            <a:pPr marL="0" indent="0">
              <a:buNone/>
            </a:pPr>
            <a:r>
              <a:rPr lang="en-US" sz="3200" dirty="0">
                <a:solidFill>
                  <a:srgbClr val="FFFF00"/>
                </a:solidFill>
              </a:rPr>
              <a:t>Mandatory Annual:</a:t>
            </a:r>
          </a:p>
          <a:p>
            <a:pPr marL="0" indent="0">
              <a:buNone/>
            </a:pPr>
            <a:r>
              <a:rPr lang="en-US" sz="2400" dirty="0"/>
              <a:t>	-Emergency and Fire Prep</a:t>
            </a:r>
          </a:p>
          <a:p>
            <a:pPr marL="0" indent="0">
              <a:buNone/>
            </a:pPr>
            <a:r>
              <a:rPr lang="en-US" sz="2400" dirty="0"/>
              <a:t>	-Emergency Action Plans</a:t>
            </a:r>
          </a:p>
          <a:p>
            <a:pPr marL="0" indent="0">
              <a:buNone/>
            </a:pPr>
            <a:r>
              <a:rPr lang="en-US" sz="2400" dirty="0"/>
              <a:t>	-Portable Fire Extinguishers</a:t>
            </a:r>
          </a:p>
          <a:p>
            <a:pPr marL="0" indent="0">
              <a:buNone/>
            </a:pPr>
            <a:r>
              <a:rPr lang="en-US" sz="2400" dirty="0"/>
              <a:t>	-Hazard Communication</a:t>
            </a:r>
          </a:p>
          <a:p>
            <a:pPr marL="0" indent="0">
              <a:buNone/>
            </a:pPr>
            <a:r>
              <a:rPr lang="en-US" sz="2400" dirty="0">
                <a:solidFill>
                  <a:srgbClr val="FFFF00"/>
                </a:solidFill>
              </a:rPr>
              <a:t>	</a:t>
            </a:r>
            <a:r>
              <a:rPr lang="en-US" sz="2400" dirty="0">
                <a:solidFill>
                  <a:srgbClr val="FFC000"/>
                </a:solidFill>
              </a:rPr>
              <a:t>-Blood Borne Pathogens</a:t>
            </a:r>
          </a:p>
          <a:p>
            <a:pPr marL="0" indent="0">
              <a:buNone/>
            </a:pPr>
            <a:r>
              <a:rPr lang="en-US" sz="2400" dirty="0">
                <a:solidFill>
                  <a:srgbClr val="FFC000"/>
                </a:solidFill>
              </a:rPr>
              <a:t>	-Formaldehyde Safety</a:t>
            </a:r>
          </a:p>
          <a:p>
            <a:pPr marL="0" indent="0">
              <a:buNone/>
            </a:pPr>
            <a:r>
              <a:rPr lang="en-US" sz="2400" dirty="0">
                <a:solidFill>
                  <a:srgbClr val="FFC000"/>
                </a:solidFill>
              </a:rPr>
              <a:t>	-PPE (Respirators)</a:t>
            </a:r>
          </a:p>
          <a:p>
            <a:pPr marL="0" indent="0">
              <a:buNone/>
            </a:pPr>
            <a:endParaRPr lang="en-US" sz="2400" dirty="0"/>
          </a:p>
          <a:p>
            <a:pPr marL="0" indent="0">
              <a:buNone/>
            </a:pPr>
            <a:r>
              <a:rPr lang="en-US" sz="3200" dirty="0">
                <a:solidFill>
                  <a:srgbClr val="FFFF00"/>
                </a:solidFill>
              </a:rPr>
              <a:t>Others based on Job:</a:t>
            </a:r>
          </a:p>
          <a:p>
            <a:pPr marL="0" indent="0">
              <a:buNone/>
            </a:pPr>
            <a:r>
              <a:rPr lang="en-US" sz="2400" dirty="0"/>
              <a:t>	-Take on Start</a:t>
            </a:r>
          </a:p>
          <a:p>
            <a:pPr marL="0" indent="0">
              <a:buNone/>
            </a:pPr>
            <a:r>
              <a:rPr lang="en-US" sz="2400" dirty="0"/>
              <a:t>	-Determined by Supervisor</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68686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US" dirty="0"/>
              <a:t>Occupations with BBP Exposure</a:t>
            </a:r>
            <a:endParaRPr lang="en-US" altLang="en-US" dirty="0"/>
          </a:p>
        </p:txBody>
      </p:sp>
      <p:pic>
        <p:nvPicPr>
          <p:cNvPr id="2" name="Picture 3">
            <a:extLst>
              <a:ext uri="{FF2B5EF4-FFF2-40B4-BE49-F238E27FC236}">
                <a16:creationId xmlns:a16="http://schemas.microsoft.com/office/drawing/2014/main" id="{BEFEDAC9-EAA3-F6DF-29F3-59EA7EE10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613" y="1395248"/>
            <a:ext cx="2976992" cy="20337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erson getting blood from a vein&#10;&#10;Description automatically generated">
            <a:extLst>
              <a:ext uri="{FF2B5EF4-FFF2-40B4-BE49-F238E27FC236}">
                <a16:creationId xmlns:a16="http://schemas.microsoft.com/office/drawing/2014/main" id="{C26D3937-89FB-83B4-DD3F-87A13F024D43}"/>
              </a:ext>
            </a:extLst>
          </p:cNvPr>
          <p:cNvPicPr>
            <a:picLocks noChangeAspect="1"/>
          </p:cNvPicPr>
          <p:nvPr/>
        </p:nvPicPr>
        <p:blipFill>
          <a:blip r:embed="rId4"/>
          <a:stretch>
            <a:fillRect/>
          </a:stretch>
        </p:blipFill>
        <p:spPr>
          <a:xfrm>
            <a:off x="4152958" y="3429000"/>
            <a:ext cx="2462647" cy="2462647"/>
          </a:xfrm>
          <a:prstGeom prst="rect">
            <a:avLst/>
          </a:prstGeom>
        </p:spPr>
      </p:pic>
      <p:pic>
        <p:nvPicPr>
          <p:cNvPr id="8" name="Picture 7" descr="A person in a lab looking at blood transfusions&#10;&#10;Description automatically generated">
            <a:extLst>
              <a:ext uri="{FF2B5EF4-FFF2-40B4-BE49-F238E27FC236}">
                <a16:creationId xmlns:a16="http://schemas.microsoft.com/office/drawing/2014/main" id="{91F11B81-9E81-26AA-A956-E5B5224FDB69}"/>
              </a:ext>
            </a:extLst>
          </p:cNvPr>
          <p:cNvPicPr>
            <a:picLocks noChangeAspect="1"/>
          </p:cNvPicPr>
          <p:nvPr/>
        </p:nvPicPr>
        <p:blipFill>
          <a:blip r:embed="rId5"/>
          <a:stretch>
            <a:fillRect/>
          </a:stretch>
        </p:blipFill>
        <p:spPr>
          <a:xfrm>
            <a:off x="6615605" y="1384341"/>
            <a:ext cx="1977677" cy="2956661"/>
          </a:xfrm>
          <a:prstGeom prst="rect">
            <a:avLst/>
          </a:prstGeom>
        </p:spPr>
      </p:pic>
      <p:pic>
        <p:nvPicPr>
          <p:cNvPr id="11" name="Picture 10" descr="http://www.eudorareporter.com/wp-content/uploads/2011/11/handcuffed-suspect.jpg">
            <a:extLst>
              <a:ext uri="{FF2B5EF4-FFF2-40B4-BE49-F238E27FC236}">
                <a16:creationId xmlns:a16="http://schemas.microsoft.com/office/drawing/2014/main" id="{429CE22A-63CB-5FDF-BE1A-D9584CF0A06A}"/>
              </a:ext>
            </a:extLst>
          </p:cNvPr>
          <p:cNvPicPr>
            <a:picLocks noChangeAspect="1" noChangeArrowheads="1"/>
          </p:cNvPicPr>
          <p:nvPr/>
        </p:nvPicPr>
        <p:blipFill>
          <a:blip r:embed="rId6" cstate="print"/>
          <a:srcRect/>
          <a:stretch>
            <a:fillRect/>
          </a:stretch>
        </p:blipFill>
        <p:spPr bwMode="auto">
          <a:xfrm>
            <a:off x="586793" y="1406155"/>
            <a:ext cx="3051820" cy="203375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http://www.safetypartnersltd.com/wp-content/uploads/2013/10/4533006984-1024x704.jpg">
            <a:extLst>
              <a:ext uri="{FF2B5EF4-FFF2-40B4-BE49-F238E27FC236}">
                <a16:creationId xmlns:a16="http://schemas.microsoft.com/office/drawing/2014/main" id="{E9696EDD-06B2-CBDC-5102-571FE7C0E67F}"/>
              </a:ext>
            </a:extLst>
          </p:cNvPr>
          <p:cNvPicPr>
            <a:picLocks noChangeAspect="1" noChangeArrowheads="1"/>
          </p:cNvPicPr>
          <p:nvPr/>
        </p:nvPicPr>
        <p:blipFill>
          <a:blip r:embed="rId7" cstate="print"/>
          <a:srcRect/>
          <a:stretch>
            <a:fillRect/>
          </a:stretch>
        </p:blipFill>
        <p:spPr bwMode="auto">
          <a:xfrm>
            <a:off x="586793" y="3439907"/>
            <a:ext cx="3566166" cy="2451740"/>
          </a:xfrm>
          <a:prstGeom prst="rect">
            <a:avLst/>
          </a:prstGeom>
          <a:noFill/>
        </p:spPr>
      </p:pic>
      <p:pic>
        <p:nvPicPr>
          <p:cNvPr id="14" name="Picture 13" descr="Several bins of waste in a warehouse&#10;&#10;Description automatically generated">
            <a:extLst>
              <a:ext uri="{FF2B5EF4-FFF2-40B4-BE49-F238E27FC236}">
                <a16:creationId xmlns:a16="http://schemas.microsoft.com/office/drawing/2014/main" id="{4F0D07F2-A11D-DB50-1734-2611DB718EF5}"/>
              </a:ext>
            </a:extLst>
          </p:cNvPr>
          <p:cNvPicPr>
            <a:picLocks noChangeAspect="1"/>
          </p:cNvPicPr>
          <p:nvPr/>
        </p:nvPicPr>
        <p:blipFill>
          <a:blip r:embed="rId8"/>
          <a:stretch>
            <a:fillRect/>
          </a:stretch>
        </p:blipFill>
        <p:spPr>
          <a:xfrm>
            <a:off x="6615605" y="4297823"/>
            <a:ext cx="1977677" cy="1593824"/>
          </a:xfrm>
          <a:prstGeom prst="rect">
            <a:avLst/>
          </a:prstGeom>
        </p:spPr>
      </p:pic>
    </p:spTree>
    <p:extLst>
      <p:ext uri="{BB962C8B-B14F-4D97-AF65-F5344CB8AC3E}">
        <p14:creationId xmlns:p14="http://schemas.microsoft.com/office/powerpoint/2010/main" val="25571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altLang="en-US" dirty="0"/>
              <a:t>BBP Exposure Control Plan</a:t>
            </a:r>
          </a:p>
        </p:txBody>
      </p:sp>
      <p:sp>
        <p:nvSpPr>
          <p:cNvPr id="18435" name="Content Placeholder 3"/>
          <p:cNvSpPr>
            <a:spLocks noGrp="1"/>
          </p:cNvSpPr>
          <p:nvPr>
            <p:ph sz="half" idx="2"/>
          </p:nvPr>
        </p:nvSpPr>
        <p:spPr>
          <a:xfrm>
            <a:off x="904009" y="3335482"/>
            <a:ext cx="7502236" cy="2644631"/>
          </a:xfrm>
        </p:spPr>
        <p:txBody>
          <a:bodyPr>
            <a:normAutofit/>
          </a:bodyPr>
          <a:lstStyle/>
          <a:p>
            <a:r>
              <a:rPr lang="en-US" altLang="en-US" dirty="0"/>
              <a:t>Engineering and Administrative Controls</a:t>
            </a:r>
          </a:p>
          <a:p>
            <a:r>
              <a:rPr lang="en-US" altLang="en-US" dirty="0"/>
              <a:t>Personal Protective Equipment (PPE)</a:t>
            </a:r>
          </a:p>
          <a:p>
            <a:r>
              <a:rPr lang="en-US" altLang="en-US" dirty="0"/>
              <a:t>Medical Surveillance</a:t>
            </a:r>
          </a:p>
          <a:p>
            <a:r>
              <a:rPr lang="en-US" altLang="en-US" dirty="0"/>
              <a:t>Vaccinations</a:t>
            </a:r>
          </a:p>
          <a:p>
            <a:r>
              <a:rPr lang="en-US" altLang="en-US" dirty="0">
                <a:solidFill>
                  <a:schemeClr val="bg1"/>
                </a:solidFill>
              </a:rPr>
              <a:t>Training</a:t>
            </a:r>
          </a:p>
          <a:p>
            <a:endParaRPr lang="en-US" altLang="en-US" dirty="0"/>
          </a:p>
          <a:p>
            <a:pPr marL="0" indent="0">
              <a:buNone/>
            </a:pPr>
            <a:endParaRPr lang="en-US" altLang="en-US" dirty="0"/>
          </a:p>
        </p:txBody>
      </p:sp>
      <p:pic>
        <p:nvPicPr>
          <p:cNvPr id="2" name="Picture 2">
            <a:extLst>
              <a:ext uri="{FF2B5EF4-FFF2-40B4-BE49-F238E27FC236}">
                <a16:creationId xmlns:a16="http://schemas.microsoft.com/office/drawing/2014/main" id="{7CE11603-A770-B0EE-6F32-212B730964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88" t="4897" r="4810" b="2691"/>
          <a:stretch>
            <a:fillRect/>
          </a:stretch>
        </p:blipFill>
        <p:spPr bwMode="auto">
          <a:xfrm>
            <a:off x="3256475" y="1292920"/>
            <a:ext cx="2631049" cy="1961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93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Controls</a:t>
            </a:r>
          </a:p>
        </p:txBody>
      </p:sp>
      <p:sp>
        <p:nvSpPr>
          <p:cNvPr id="3" name="Content Placeholder 2"/>
          <p:cNvSpPr>
            <a:spLocks noGrp="1"/>
          </p:cNvSpPr>
          <p:nvPr>
            <p:ph sz="half" idx="1"/>
          </p:nvPr>
        </p:nvSpPr>
        <p:spPr>
          <a:xfrm>
            <a:off x="457199" y="1600200"/>
            <a:ext cx="5268192" cy="4525963"/>
          </a:xfrm>
        </p:spPr>
        <p:txBody>
          <a:bodyPr>
            <a:normAutofit/>
          </a:bodyPr>
          <a:lstStyle/>
          <a:p>
            <a:pPr>
              <a:buNone/>
            </a:pPr>
            <a:r>
              <a:rPr lang="en-US" sz="3600" dirty="0">
                <a:solidFill>
                  <a:schemeClr val="bg1"/>
                </a:solidFill>
              </a:rPr>
              <a:t>Sharps Disposal Containers</a:t>
            </a:r>
          </a:p>
          <a:p>
            <a:pPr>
              <a:buNone/>
            </a:pPr>
            <a:endParaRPr lang="en-US" sz="3600" dirty="0">
              <a:solidFill>
                <a:schemeClr val="bg1"/>
              </a:solidFill>
            </a:endParaRPr>
          </a:p>
          <a:p>
            <a:pPr>
              <a:buNone/>
            </a:pPr>
            <a:r>
              <a:rPr lang="en-US" sz="3600" dirty="0">
                <a:solidFill>
                  <a:schemeClr val="bg1"/>
                </a:solidFill>
              </a:rPr>
              <a:t>Safety-engineered Sharps Devices</a:t>
            </a:r>
          </a:p>
        </p:txBody>
      </p:sp>
      <p:pic>
        <p:nvPicPr>
          <p:cNvPr id="6" name="Picture 5" descr="A close-up of a syringe in a container&#10;&#10;Description automatically generated">
            <a:extLst>
              <a:ext uri="{FF2B5EF4-FFF2-40B4-BE49-F238E27FC236}">
                <a16:creationId xmlns:a16="http://schemas.microsoft.com/office/drawing/2014/main" id="{200E40C5-3CD5-38F7-EC3C-D7A14259B9C3}"/>
              </a:ext>
            </a:extLst>
          </p:cNvPr>
          <p:cNvPicPr>
            <a:picLocks noChangeAspect="1"/>
          </p:cNvPicPr>
          <p:nvPr/>
        </p:nvPicPr>
        <p:blipFill>
          <a:blip r:embed="rId3"/>
          <a:stretch>
            <a:fillRect/>
          </a:stretch>
        </p:blipFill>
        <p:spPr>
          <a:xfrm>
            <a:off x="6130864" y="1600200"/>
            <a:ext cx="2555936" cy="3819381"/>
          </a:xfrm>
          <a:prstGeom prst="rect">
            <a:avLst/>
          </a:prstGeom>
        </p:spPr>
      </p:pic>
    </p:spTree>
    <p:extLst>
      <p:ext uri="{BB962C8B-B14F-4D97-AF65-F5344CB8AC3E}">
        <p14:creationId xmlns:p14="http://schemas.microsoft.com/office/powerpoint/2010/main" val="353660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yringes and needles&#10;&#10;Description automatically generated">
            <a:extLst>
              <a:ext uri="{FF2B5EF4-FFF2-40B4-BE49-F238E27FC236}">
                <a16:creationId xmlns:a16="http://schemas.microsoft.com/office/drawing/2014/main" id="{223D0412-B78F-15E1-5DE8-286AF9FFD6E6}"/>
              </a:ext>
            </a:extLst>
          </p:cNvPr>
          <p:cNvPicPr>
            <a:picLocks noChangeAspect="1"/>
          </p:cNvPicPr>
          <p:nvPr/>
        </p:nvPicPr>
        <p:blipFill>
          <a:blip r:embed="rId3"/>
          <a:stretch>
            <a:fillRect/>
          </a:stretch>
        </p:blipFill>
        <p:spPr>
          <a:xfrm>
            <a:off x="1794732" y="0"/>
            <a:ext cx="5554535" cy="6858000"/>
          </a:xfrm>
          <a:prstGeom prst="rect">
            <a:avLst/>
          </a:prstGeom>
        </p:spPr>
      </p:pic>
    </p:spTree>
    <p:extLst>
      <p:ext uri="{BB962C8B-B14F-4D97-AF65-F5344CB8AC3E}">
        <p14:creationId xmlns:p14="http://schemas.microsoft.com/office/powerpoint/2010/main" val="102613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Administrative Controls or</a:t>
            </a:r>
            <a:br>
              <a:rPr lang="en-US" dirty="0"/>
            </a:br>
            <a:r>
              <a:rPr lang="en-US" dirty="0"/>
              <a:t>“Standard Precautions”</a:t>
            </a:r>
          </a:p>
        </p:txBody>
      </p:sp>
      <p:sp>
        <p:nvSpPr>
          <p:cNvPr id="6" name="Content Placeholder 2">
            <a:extLst>
              <a:ext uri="{FF2B5EF4-FFF2-40B4-BE49-F238E27FC236}">
                <a16:creationId xmlns:a16="http://schemas.microsoft.com/office/drawing/2014/main" id="{7FA7DDC9-48D3-044F-16CD-ACDA93455116}"/>
              </a:ext>
            </a:extLst>
          </p:cNvPr>
          <p:cNvSpPr>
            <a:spLocks noGrp="1"/>
          </p:cNvSpPr>
          <p:nvPr>
            <p:ph sz="half" idx="1"/>
          </p:nvPr>
        </p:nvSpPr>
        <p:spPr>
          <a:xfrm>
            <a:off x="1361209" y="2057400"/>
            <a:ext cx="3210791" cy="4208318"/>
          </a:xfrm>
        </p:spPr>
        <p:txBody>
          <a:bodyPr>
            <a:normAutofit/>
          </a:bodyPr>
          <a:lstStyle/>
          <a:p>
            <a:pPr>
              <a:buNone/>
            </a:pPr>
            <a:r>
              <a:rPr lang="en-US" sz="3200" dirty="0">
                <a:solidFill>
                  <a:schemeClr val="bg1"/>
                </a:solidFill>
              </a:rPr>
              <a:t>Wearing PPE</a:t>
            </a:r>
          </a:p>
          <a:p>
            <a:pPr>
              <a:buNone/>
            </a:pPr>
            <a:endParaRPr lang="en-US" sz="3200" dirty="0">
              <a:solidFill>
                <a:schemeClr val="bg1"/>
              </a:solidFill>
            </a:endParaRPr>
          </a:p>
          <a:p>
            <a:pPr>
              <a:buNone/>
            </a:pPr>
            <a:r>
              <a:rPr lang="en-US" sz="3200" dirty="0">
                <a:solidFill>
                  <a:schemeClr val="bg1"/>
                </a:solidFill>
              </a:rPr>
              <a:t>Washing Hands</a:t>
            </a:r>
          </a:p>
          <a:p>
            <a:pPr>
              <a:buNone/>
            </a:pPr>
            <a:endParaRPr lang="en-US" sz="3200" dirty="0">
              <a:solidFill>
                <a:schemeClr val="bg1"/>
              </a:solidFill>
            </a:endParaRPr>
          </a:p>
          <a:p>
            <a:pPr>
              <a:buNone/>
            </a:pPr>
            <a:r>
              <a:rPr lang="en-US" sz="3200" dirty="0">
                <a:solidFill>
                  <a:schemeClr val="bg1"/>
                </a:solidFill>
              </a:rPr>
              <a:t>Sharps Handling</a:t>
            </a:r>
          </a:p>
          <a:p>
            <a:pPr>
              <a:buNone/>
            </a:pPr>
            <a:endParaRPr lang="en-US" sz="3200" dirty="0">
              <a:solidFill>
                <a:schemeClr val="bg1"/>
              </a:solidFill>
            </a:endParaRPr>
          </a:p>
          <a:p>
            <a:pPr>
              <a:buNone/>
            </a:pPr>
            <a:r>
              <a:rPr lang="en-US" sz="3200" dirty="0">
                <a:solidFill>
                  <a:schemeClr val="bg1"/>
                </a:solidFill>
              </a:rPr>
              <a:t>Labeling/Signage</a:t>
            </a:r>
          </a:p>
          <a:p>
            <a:pPr>
              <a:buNone/>
            </a:pPr>
            <a:endParaRPr lang="en-US" sz="3600" dirty="0">
              <a:solidFill>
                <a:schemeClr val="bg1"/>
              </a:solidFill>
            </a:endParaRPr>
          </a:p>
        </p:txBody>
      </p:sp>
      <p:pic>
        <p:nvPicPr>
          <p:cNvPr id="8" name="Picture 7" descr="A blue circle with a pair of goggles and a glove&#10;&#10;Description automatically generated">
            <a:extLst>
              <a:ext uri="{FF2B5EF4-FFF2-40B4-BE49-F238E27FC236}">
                <a16:creationId xmlns:a16="http://schemas.microsoft.com/office/drawing/2014/main" id="{A7B96542-799D-034F-5688-9A3195C1AAB8}"/>
              </a:ext>
            </a:extLst>
          </p:cNvPr>
          <p:cNvPicPr>
            <a:picLocks noChangeAspect="1"/>
          </p:cNvPicPr>
          <p:nvPr/>
        </p:nvPicPr>
        <p:blipFill>
          <a:blip r:embed="rId3"/>
          <a:stretch>
            <a:fillRect/>
          </a:stretch>
        </p:blipFill>
        <p:spPr>
          <a:xfrm>
            <a:off x="457200" y="2057399"/>
            <a:ext cx="761905" cy="761905"/>
          </a:xfrm>
          <a:prstGeom prst="rect">
            <a:avLst/>
          </a:prstGeom>
        </p:spPr>
      </p:pic>
      <p:sp>
        <p:nvSpPr>
          <p:cNvPr id="9" name="Content Placeholder 2">
            <a:extLst>
              <a:ext uri="{FF2B5EF4-FFF2-40B4-BE49-F238E27FC236}">
                <a16:creationId xmlns:a16="http://schemas.microsoft.com/office/drawing/2014/main" id="{934454B1-8A2C-5BD6-C55B-0F17AB969535}"/>
              </a:ext>
            </a:extLst>
          </p:cNvPr>
          <p:cNvSpPr txBox="1">
            <a:spLocks/>
          </p:cNvSpPr>
          <p:nvPr/>
        </p:nvSpPr>
        <p:spPr>
          <a:xfrm>
            <a:off x="5476009" y="2057400"/>
            <a:ext cx="3345873" cy="338392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None/>
            </a:pPr>
            <a:r>
              <a:rPr lang="en-US" sz="3200" dirty="0">
                <a:solidFill>
                  <a:schemeClr val="bg1"/>
                </a:solidFill>
              </a:rPr>
              <a:t>Waste Disposal</a:t>
            </a:r>
          </a:p>
          <a:p>
            <a:pPr>
              <a:buNone/>
            </a:pPr>
            <a:endParaRPr lang="en-US" sz="3200" dirty="0">
              <a:solidFill>
                <a:schemeClr val="bg1"/>
              </a:solidFill>
            </a:endParaRPr>
          </a:p>
          <a:p>
            <a:pPr>
              <a:buNone/>
            </a:pPr>
            <a:r>
              <a:rPr lang="en-US" sz="3200" dirty="0">
                <a:solidFill>
                  <a:schemeClr val="bg1"/>
                </a:solidFill>
              </a:rPr>
              <a:t>Injury Reporting</a:t>
            </a:r>
          </a:p>
          <a:p>
            <a:pPr>
              <a:buNone/>
            </a:pPr>
            <a:endParaRPr lang="en-US" sz="3200" dirty="0">
              <a:solidFill>
                <a:schemeClr val="bg1"/>
              </a:solidFill>
            </a:endParaRPr>
          </a:p>
          <a:p>
            <a:pPr>
              <a:buNone/>
            </a:pPr>
            <a:r>
              <a:rPr lang="en-US" sz="3600" dirty="0">
                <a:solidFill>
                  <a:schemeClr val="bg1"/>
                </a:solidFill>
              </a:rPr>
              <a:t>Vaccination and Treatment</a:t>
            </a:r>
          </a:p>
          <a:p>
            <a:pPr>
              <a:buFont typeface="Arial"/>
              <a:buNone/>
            </a:pPr>
            <a:endParaRPr lang="en-US" sz="3600" dirty="0">
              <a:solidFill>
                <a:schemeClr val="bg1"/>
              </a:solidFill>
            </a:endParaRPr>
          </a:p>
        </p:txBody>
      </p:sp>
      <p:pic>
        <p:nvPicPr>
          <p:cNvPr id="11" name="Picture 10" descr="A blue circle with a hand and a faucet&#10;&#10;Description automatically generated">
            <a:extLst>
              <a:ext uri="{FF2B5EF4-FFF2-40B4-BE49-F238E27FC236}">
                <a16:creationId xmlns:a16="http://schemas.microsoft.com/office/drawing/2014/main" id="{E8820648-EB8A-2DF5-78DE-E848F100EF87}"/>
              </a:ext>
            </a:extLst>
          </p:cNvPr>
          <p:cNvPicPr>
            <a:picLocks noChangeAspect="1"/>
          </p:cNvPicPr>
          <p:nvPr/>
        </p:nvPicPr>
        <p:blipFill>
          <a:blip r:embed="rId4"/>
          <a:stretch>
            <a:fillRect/>
          </a:stretch>
        </p:blipFill>
        <p:spPr>
          <a:xfrm>
            <a:off x="457200" y="3182022"/>
            <a:ext cx="761905" cy="761905"/>
          </a:xfrm>
          <a:prstGeom prst="rect">
            <a:avLst/>
          </a:prstGeom>
        </p:spPr>
      </p:pic>
      <p:pic>
        <p:nvPicPr>
          <p:cNvPr id="13" name="Picture 12" descr="A hand holding a syringe&#10;&#10;Description automatically generated">
            <a:extLst>
              <a:ext uri="{FF2B5EF4-FFF2-40B4-BE49-F238E27FC236}">
                <a16:creationId xmlns:a16="http://schemas.microsoft.com/office/drawing/2014/main" id="{7BE6C552-9311-67C1-6AE9-F91797F123EB}"/>
              </a:ext>
            </a:extLst>
          </p:cNvPr>
          <p:cNvPicPr>
            <a:picLocks noChangeAspect="1"/>
          </p:cNvPicPr>
          <p:nvPr/>
        </p:nvPicPr>
        <p:blipFill>
          <a:blip r:embed="rId5"/>
          <a:stretch>
            <a:fillRect/>
          </a:stretch>
        </p:blipFill>
        <p:spPr>
          <a:xfrm>
            <a:off x="452004" y="4320380"/>
            <a:ext cx="761905" cy="761905"/>
          </a:xfrm>
          <a:prstGeom prst="rect">
            <a:avLst/>
          </a:prstGeom>
        </p:spPr>
      </p:pic>
      <p:pic>
        <p:nvPicPr>
          <p:cNvPr id="15" name="Picture 14" descr="A blue circle with a symbol of a biohazard bin and syringe&#10;&#10;Description automatically generated">
            <a:extLst>
              <a:ext uri="{FF2B5EF4-FFF2-40B4-BE49-F238E27FC236}">
                <a16:creationId xmlns:a16="http://schemas.microsoft.com/office/drawing/2014/main" id="{AADAA308-76E1-E1E6-DC9B-8C5DC1692A52}"/>
              </a:ext>
            </a:extLst>
          </p:cNvPr>
          <p:cNvPicPr>
            <a:picLocks noChangeAspect="1"/>
          </p:cNvPicPr>
          <p:nvPr/>
        </p:nvPicPr>
        <p:blipFill>
          <a:blip r:embed="rId6"/>
          <a:stretch>
            <a:fillRect/>
          </a:stretch>
        </p:blipFill>
        <p:spPr>
          <a:xfrm>
            <a:off x="4506286" y="2057398"/>
            <a:ext cx="761905" cy="761905"/>
          </a:xfrm>
          <a:prstGeom prst="rect">
            <a:avLst/>
          </a:prstGeom>
        </p:spPr>
      </p:pic>
      <p:pic>
        <p:nvPicPr>
          <p:cNvPr id="17" name="Picture 16" descr="A blue and white pills in a circle&#10;&#10;Description automatically generated">
            <a:extLst>
              <a:ext uri="{FF2B5EF4-FFF2-40B4-BE49-F238E27FC236}">
                <a16:creationId xmlns:a16="http://schemas.microsoft.com/office/drawing/2014/main" id="{51C204C8-965E-C757-4912-8749EAC9CE59}"/>
              </a:ext>
            </a:extLst>
          </p:cNvPr>
          <p:cNvPicPr>
            <a:picLocks noChangeAspect="1"/>
          </p:cNvPicPr>
          <p:nvPr/>
        </p:nvPicPr>
        <p:blipFill>
          <a:blip r:embed="rId7"/>
          <a:stretch>
            <a:fillRect/>
          </a:stretch>
        </p:blipFill>
        <p:spPr>
          <a:xfrm>
            <a:off x="4506285" y="4320380"/>
            <a:ext cx="761905" cy="761905"/>
          </a:xfrm>
          <a:prstGeom prst="rect">
            <a:avLst/>
          </a:prstGeom>
        </p:spPr>
      </p:pic>
      <p:pic>
        <p:nvPicPr>
          <p:cNvPr id="19" name="Picture 18" descr="A blue circle with a pen and paper&#10;&#10;Description automatically generated">
            <a:extLst>
              <a:ext uri="{FF2B5EF4-FFF2-40B4-BE49-F238E27FC236}">
                <a16:creationId xmlns:a16="http://schemas.microsoft.com/office/drawing/2014/main" id="{A4989264-7221-040F-22F3-C7C98D897748}"/>
              </a:ext>
            </a:extLst>
          </p:cNvPr>
          <p:cNvPicPr>
            <a:picLocks noChangeAspect="1"/>
          </p:cNvPicPr>
          <p:nvPr/>
        </p:nvPicPr>
        <p:blipFill>
          <a:blip r:embed="rId8"/>
          <a:stretch>
            <a:fillRect/>
          </a:stretch>
        </p:blipFill>
        <p:spPr>
          <a:xfrm>
            <a:off x="452003" y="5441326"/>
            <a:ext cx="761905" cy="761905"/>
          </a:xfrm>
          <a:prstGeom prst="rect">
            <a:avLst/>
          </a:prstGeom>
        </p:spPr>
      </p:pic>
      <p:pic>
        <p:nvPicPr>
          <p:cNvPr id="21" name="Picture 20" descr="A blue phone logo in a circle&#10;&#10;Description automatically generated">
            <a:extLst>
              <a:ext uri="{FF2B5EF4-FFF2-40B4-BE49-F238E27FC236}">
                <a16:creationId xmlns:a16="http://schemas.microsoft.com/office/drawing/2014/main" id="{11E61DDF-A845-28BA-8F8D-2E93C3BAD961}"/>
              </a:ext>
            </a:extLst>
          </p:cNvPr>
          <p:cNvPicPr>
            <a:picLocks noChangeAspect="1"/>
          </p:cNvPicPr>
          <p:nvPr/>
        </p:nvPicPr>
        <p:blipFill>
          <a:blip r:embed="rId9"/>
          <a:stretch>
            <a:fillRect/>
          </a:stretch>
        </p:blipFill>
        <p:spPr>
          <a:xfrm>
            <a:off x="4506284" y="3182022"/>
            <a:ext cx="761905" cy="761905"/>
          </a:xfrm>
          <a:prstGeom prst="rect">
            <a:avLst/>
          </a:prstGeom>
        </p:spPr>
      </p:pic>
    </p:spTree>
    <p:extLst>
      <p:ext uri="{BB962C8B-B14F-4D97-AF65-F5344CB8AC3E}">
        <p14:creationId xmlns:p14="http://schemas.microsoft.com/office/powerpoint/2010/main" val="394590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Maintenance</a:t>
            </a:r>
          </a:p>
        </p:txBody>
      </p:sp>
      <p:sp>
        <p:nvSpPr>
          <p:cNvPr id="3" name="Content Placeholder 2"/>
          <p:cNvSpPr>
            <a:spLocks noGrp="1"/>
          </p:cNvSpPr>
          <p:nvPr>
            <p:ph sz="half" idx="1"/>
          </p:nvPr>
        </p:nvSpPr>
        <p:spPr/>
        <p:txBody>
          <a:bodyPr>
            <a:normAutofit lnSpcReduction="10000"/>
          </a:bodyPr>
          <a:lstStyle/>
          <a:p>
            <a:r>
              <a:rPr lang="en-US" dirty="0"/>
              <a:t>Wear when required</a:t>
            </a:r>
          </a:p>
          <a:p>
            <a:r>
              <a:rPr lang="en-US" dirty="0"/>
              <a:t>Inspect before donning</a:t>
            </a:r>
          </a:p>
          <a:p>
            <a:endParaRPr lang="en-US" dirty="0"/>
          </a:p>
          <a:p>
            <a:r>
              <a:rPr lang="en-US" dirty="0"/>
              <a:t>Isolate Hazards</a:t>
            </a:r>
          </a:p>
          <a:p>
            <a:r>
              <a:rPr lang="en-US" dirty="0"/>
              <a:t>Discard/change PPE when contaminated or damaged.</a:t>
            </a:r>
          </a:p>
          <a:p>
            <a:endParaRPr lang="en-US" dirty="0"/>
          </a:p>
          <a:p>
            <a:r>
              <a:rPr lang="en-US" dirty="0"/>
              <a:t>Dirty PPE/Laundry could be infectious</a:t>
            </a:r>
          </a:p>
        </p:txBody>
      </p:sp>
      <p:sp>
        <p:nvSpPr>
          <p:cNvPr id="4" name="Slide Number Placeholder 3"/>
          <p:cNvSpPr>
            <a:spLocks noGrp="1"/>
          </p:cNvSpPr>
          <p:nvPr>
            <p:ph type="sldNum" sz="quarter" idx="12"/>
          </p:nvPr>
        </p:nvSpPr>
        <p:spPr/>
        <p:txBody>
          <a:bodyPr/>
          <a:lstStyle/>
          <a:p>
            <a:fld id="{AFA9B6B0-EF38-7740-AE26-68018C648942}" type="slidenum">
              <a:rPr lang="en-US" smtClean="0"/>
              <a:t>25</a:t>
            </a:fld>
            <a:endParaRPr lang="en-US" dirty="0"/>
          </a:p>
        </p:txBody>
      </p:sp>
      <p:graphicFrame>
        <p:nvGraphicFramePr>
          <p:cNvPr id="9" name="Content Placeholder 6"/>
          <p:cNvGraphicFramePr>
            <a:graphicFrameLocks noGrp="1" noChangeAspect="1"/>
          </p:cNvGraphicFramePr>
          <p:nvPr>
            <p:ph sz="half" idx="2"/>
          </p:nvPr>
        </p:nvGraphicFramePr>
        <p:xfrm>
          <a:off x="4918778" y="1600200"/>
          <a:ext cx="3497443" cy="4525963"/>
        </p:xfrm>
        <a:graphic>
          <a:graphicData uri="http://schemas.openxmlformats.org/presentationml/2006/ole">
            <mc:AlternateContent xmlns:mc="http://schemas.openxmlformats.org/markup-compatibility/2006">
              <mc:Choice xmlns:v="urn:schemas-microsoft-com:vml" Requires="v">
                <p:oleObj name="Acrobat Document" r:id="rId3" imgW="4663359" imgH="6035040" progId="Acrobat.Document.11">
                  <p:embed/>
                </p:oleObj>
              </mc:Choice>
              <mc:Fallback>
                <p:oleObj name="Acrobat Document" r:id="rId3" imgW="4663359" imgH="6035040" progId="Acrobat.Document.11">
                  <p:embed/>
                  <p:pic>
                    <p:nvPicPr>
                      <p:cNvPr id="9" name="Content Placeholder 6"/>
                      <p:cNvPicPr/>
                      <p:nvPr/>
                    </p:nvPicPr>
                    <p:blipFill>
                      <a:blip r:embed="rId4"/>
                      <a:stretch>
                        <a:fillRect/>
                      </a:stretch>
                    </p:blipFill>
                    <p:spPr>
                      <a:xfrm>
                        <a:off x="4918778" y="1600200"/>
                        <a:ext cx="3497443" cy="4525963"/>
                      </a:xfrm>
                      <a:prstGeom prst="rect">
                        <a:avLst/>
                      </a:prstGeom>
                    </p:spPr>
                  </p:pic>
                </p:oleObj>
              </mc:Fallback>
            </mc:AlternateContent>
          </a:graphicData>
        </a:graphic>
      </p:graphicFrame>
    </p:spTree>
    <p:extLst>
      <p:ext uri="{BB962C8B-B14F-4D97-AF65-F5344CB8AC3E}">
        <p14:creationId xmlns:p14="http://schemas.microsoft.com/office/powerpoint/2010/main" val="1664416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everal hands wearing gloves&#10;&#10;Description automatically generated">
            <a:extLst>
              <a:ext uri="{FF2B5EF4-FFF2-40B4-BE49-F238E27FC236}">
                <a16:creationId xmlns:a16="http://schemas.microsoft.com/office/drawing/2014/main" id="{DB1A234A-FF64-6A72-CD61-0E2309669143}"/>
              </a:ext>
            </a:extLst>
          </p:cNvPr>
          <p:cNvPicPr>
            <a:picLocks noChangeAspect="1"/>
          </p:cNvPicPr>
          <p:nvPr/>
        </p:nvPicPr>
        <p:blipFill>
          <a:blip r:embed="rId3"/>
          <a:stretch>
            <a:fillRect/>
          </a:stretch>
        </p:blipFill>
        <p:spPr>
          <a:xfrm>
            <a:off x="0" y="537274"/>
            <a:ext cx="9144000" cy="5783451"/>
          </a:xfrm>
          <a:prstGeom prst="rect">
            <a:avLst/>
          </a:prstGeom>
        </p:spPr>
      </p:pic>
    </p:spTree>
    <p:extLst>
      <p:ext uri="{BB962C8B-B14F-4D97-AF65-F5344CB8AC3E}">
        <p14:creationId xmlns:p14="http://schemas.microsoft.com/office/powerpoint/2010/main" val="220230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altLang="en-US" dirty="0"/>
              <a:t>Sharps Safety</a:t>
            </a:r>
          </a:p>
        </p:txBody>
      </p:sp>
      <p:pic>
        <p:nvPicPr>
          <p:cNvPr id="8" name="Picture 7" descr="A close-up of instructions for a needle&#10;&#10;Description automatically generated">
            <a:extLst>
              <a:ext uri="{FF2B5EF4-FFF2-40B4-BE49-F238E27FC236}">
                <a16:creationId xmlns:a16="http://schemas.microsoft.com/office/drawing/2014/main" id="{67ABFCF9-7138-9C2E-68FE-700896C5C430}"/>
              </a:ext>
            </a:extLst>
          </p:cNvPr>
          <p:cNvPicPr>
            <a:picLocks noChangeAspect="1"/>
          </p:cNvPicPr>
          <p:nvPr/>
        </p:nvPicPr>
        <p:blipFill>
          <a:blip r:embed="rId3"/>
          <a:stretch>
            <a:fillRect/>
          </a:stretch>
        </p:blipFill>
        <p:spPr>
          <a:xfrm>
            <a:off x="496595" y="1228291"/>
            <a:ext cx="8150809" cy="5355071"/>
          </a:xfrm>
          <a:prstGeom prst="rect">
            <a:avLst/>
          </a:prstGeom>
        </p:spPr>
      </p:pic>
    </p:spTree>
    <p:extLst>
      <p:ext uri="{BB962C8B-B14F-4D97-AF65-F5344CB8AC3E}">
        <p14:creationId xmlns:p14="http://schemas.microsoft.com/office/powerpoint/2010/main" val="3589927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Waste and Signage</a:t>
            </a:r>
            <a:endParaRPr lang="en-US" dirty="0"/>
          </a:p>
        </p:txBody>
      </p:sp>
      <p:sp>
        <p:nvSpPr>
          <p:cNvPr id="3" name="Content Placeholder 2"/>
          <p:cNvSpPr>
            <a:spLocks noGrp="1"/>
          </p:cNvSpPr>
          <p:nvPr>
            <p:ph sz="half" idx="1"/>
          </p:nvPr>
        </p:nvSpPr>
        <p:spPr>
          <a:xfrm>
            <a:off x="1183254" y="1588690"/>
            <a:ext cx="4623955" cy="2262981"/>
          </a:xfrm>
        </p:spPr>
        <p:txBody>
          <a:bodyPr>
            <a:normAutofit/>
          </a:bodyPr>
          <a:lstStyle/>
          <a:p>
            <a:r>
              <a:rPr lang="en-US" dirty="0"/>
              <a:t>Infectious Wastes go in Biohazard Waste Boxes</a:t>
            </a:r>
          </a:p>
          <a:p>
            <a:r>
              <a:rPr lang="en-US" dirty="0"/>
              <a:t>Clean up spills right away</a:t>
            </a:r>
          </a:p>
          <a:p>
            <a:r>
              <a:rPr lang="en-US" dirty="0"/>
              <a:t>Post Signage</a:t>
            </a:r>
          </a:p>
          <a:p>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28</a:t>
            </a:fld>
            <a:endParaRPr lang="en-US" dirty="0"/>
          </a:p>
        </p:txBody>
      </p:sp>
      <p:pic>
        <p:nvPicPr>
          <p:cNvPr id="14" name="Picture 3">
            <a:extLst>
              <a:ext uri="{FF2B5EF4-FFF2-40B4-BE49-F238E27FC236}">
                <a16:creationId xmlns:a16="http://schemas.microsoft.com/office/drawing/2014/main" id="{5C468F57-FC13-D968-6D1C-6A525A690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645" y="1617226"/>
            <a:ext cx="2007805" cy="224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DEEE7A51-93C6-94CE-A7E8-295A774ADC43}"/>
              </a:ext>
            </a:extLst>
          </p:cNvPr>
          <p:cNvPicPr>
            <a:picLocks noChangeAspect="1" noChangeArrowheads="1"/>
          </p:cNvPicPr>
          <p:nvPr/>
        </p:nvPicPr>
        <p:blipFill>
          <a:blip r:embed="rId4" cstate="print"/>
          <a:srcRect/>
          <a:stretch>
            <a:fillRect/>
          </a:stretch>
        </p:blipFill>
        <p:spPr bwMode="auto">
          <a:xfrm>
            <a:off x="1183254" y="4062768"/>
            <a:ext cx="3677075" cy="2164067"/>
          </a:xfrm>
          <a:prstGeom prst="rect">
            <a:avLst/>
          </a:prstGeom>
          <a:noFill/>
          <a:ln w="9525">
            <a:noFill/>
            <a:miter lim="800000"/>
            <a:headEnd/>
            <a:tailEnd/>
          </a:ln>
          <a:effectLst/>
        </p:spPr>
      </p:pic>
      <p:pic>
        <p:nvPicPr>
          <p:cNvPr id="17" name="Picture 3">
            <a:extLst>
              <a:ext uri="{FF2B5EF4-FFF2-40B4-BE49-F238E27FC236}">
                <a16:creationId xmlns:a16="http://schemas.microsoft.com/office/drawing/2014/main" id="{7EAB4B65-1EBF-24EA-C065-69E2FD23B4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8233" t="6447" r="19680" b="6813"/>
          <a:stretch>
            <a:fillRect/>
          </a:stretch>
        </p:blipFill>
        <p:spPr bwMode="auto">
          <a:xfrm>
            <a:off x="5141450" y="4062768"/>
            <a:ext cx="2758000" cy="2164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51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Injury Treatment/Reporting</a:t>
            </a:r>
            <a:endParaRPr lang="en-US" dirty="0"/>
          </a:p>
        </p:txBody>
      </p:sp>
      <p:sp>
        <p:nvSpPr>
          <p:cNvPr id="3" name="Content Placeholder 2"/>
          <p:cNvSpPr>
            <a:spLocks noGrp="1"/>
          </p:cNvSpPr>
          <p:nvPr>
            <p:ph sz="half" idx="1"/>
          </p:nvPr>
        </p:nvSpPr>
        <p:spPr/>
        <p:txBody>
          <a:bodyPr>
            <a:normAutofit fontScale="92500"/>
          </a:bodyPr>
          <a:lstStyle/>
          <a:p>
            <a:r>
              <a:rPr lang="en-US" dirty="0"/>
              <a:t>Wash needlesticks and cuts with soap and water</a:t>
            </a:r>
          </a:p>
          <a:p>
            <a:r>
              <a:rPr lang="en-US" dirty="0"/>
              <a:t>Flush splashes to nose, mouth, or skin with water</a:t>
            </a:r>
          </a:p>
          <a:p>
            <a:r>
              <a:rPr lang="en-US" dirty="0"/>
              <a:t>Irrigate eyes with Eyewash</a:t>
            </a:r>
          </a:p>
          <a:p>
            <a:endParaRPr lang="en-US" dirty="0"/>
          </a:p>
          <a:p>
            <a:r>
              <a:rPr lang="en-US" dirty="0"/>
              <a:t>Tell Supervisor</a:t>
            </a:r>
          </a:p>
          <a:p>
            <a:r>
              <a:rPr lang="en-US" dirty="0"/>
              <a:t>Seek medical treatment</a:t>
            </a:r>
          </a:p>
        </p:txBody>
      </p:sp>
      <p:sp>
        <p:nvSpPr>
          <p:cNvPr id="4" name="Slide Number Placeholder 3"/>
          <p:cNvSpPr>
            <a:spLocks noGrp="1"/>
          </p:cNvSpPr>
          <p:nvPr>
            <p:ph type="sldNum" sz="quarter" idx="12"/>
          </p:nvPr>
        </p:nvSpPr>
        <p:spPr/>
        <p:txBody>
          <a:bodyPr/>
          <a:lstStyle/>
          <a:p>
            <a:fld id="{AFA9B6B0-EF38-7740-AE26-68018C648942}" type="slidenum">
              <a:rPr lang="en-US" smtClean="0"/>
              <a:t>29</a:t>
            </a:fld>
            <a:endParaRPr lang="en-US" dirty="0"/>
          </a:p>
        </p:txBody>
      </p:sp>
      <p:pic>
        <p:nvPicPr>
          <p:cNvPr id="8" name="Content Placeholder 7" descr="A person washing their hands&#10;&#10;Description automatically generated">
            <a:extLst>
              <a:ext uri="{FF2B5EF4-FFF2-40B4-BE49-F238E27FC236}">
                <a16:creationId xmlns:a16="http://schemas.microsoft.com/office/drawing/2014/main" id="{BA1B63E1-CA72-906F-9598-A02A9B83685F}"/>
              </a:ext>
            </a:extLst>
          </p:cNvPr>
          <p:cNvPicPr>
            <a:picLocks noGrp="1" noChangeAspect="1"/>
          </p:cNvPicPr>
          <p:nvPr>
            <p:ph sz="half" idx="2"/>
          </p:nvPr>
        </p:nvPicPr>
        <p:blipFill>
          <a:blip r:embed="rId3"/>
          <a:stretch>
            <a:fillRect/>
          </a:stretch>
        </p:blipFill>
        <p:spPr>
          <a:xfrm>
            <a:off x="5372403" y="1600200"/>
            <a:ext cx="2857500" cy="1495425"/>
          </a:xfrm>
        </p:spPr>
      </p:pic>
      <p:pic>
        <p:nvPicPr>
          <p:cNvPr id="11" name="Picture 10" descr="A yellow and green water fountain&#10;&#10;Description automatically generated">
            <a:extLst>
              <a:ext uri="{FF2B5EF4-FFF2-40B4-BE49-F238E27FC236}">
                <a16:creationId xmlns:a16="http://schemas.microsoft.com/office/drawing/2014/main" id="{7B687327-DCC9-D13A-7A9B-B1DAFF283D14}"/>
              </a:ext>
            </a:extLst>
          </p:cNvPr>
          <p:cNvPicPr>
            <a:picLocks noChangeAspect="1"/>
          </p:cNvPicPr>
          <p:nvPr/>
        </p:nvPicPr>
        <p:blipFill>
          <a:blip r:embed="rId4"/>
          <a:stretch>
            <a:fillRect/>
          </a:stretch>
        </p:blipFill>
        <p:spPr>
          <a:xfrm>
            <a:off x="5372402" y="3810190"/>
            <a:ext cx="2857501" cy="1904524"/>
          </a:xfrm>
          <a:prstGeom prst="rect">
            <a:avLst/>
          </a:prstGeom>
        </p:spPr>
      </p:pic>
    </p:spTree>
    <p:extLst>
      <p:ext uri="{BB962C8B-B14F-4D97-AF65-F5344CB8AC3E}">
        <p14:creationId xmlns:p14="http://schemas.microsoft.com/office/powerpoint/2010/main" val="169420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Training</a:t>
            </a:r>
          </a:p>
        </p:txBody>
      </p:sp>
      <p:sp>
        <p:nvSpPr>
          <p:cNvPr id="3" name="Content Placeholder 2"/>
          <p:cNvSpPr>
            <a:spLocks noGrp="1"/>
          </p:cNvSpPr>
          <p:nvPr>
            <p:ph sz="half" idx="1"/>
          </p:nvPr>
        </p:nvSpPr>
        <p:spPr>
          <a:xfrm>
            <a:off x="457199" y="1600200"/>
            <a:ext cx="4312227" cy="4525963"/>
          </a:xfrm>
          <a:ln>
            <a:noFill/>
          </a:ln>
        </p:spPr>
        <p:txBody>
          <a:bodyPr>
            <a:normAutofit/>
          </a:bodyPr>
          <a:lstStyle/>
          <a:p>
            <a:pPr marL="0" indent="0">
              <a:buNone/>
            </a:pPr>
            <a:r>
              <a:rPr lang="en-US" sz="3200" dirty="0">
                <a:solidFill>
                  <a:srgbClr val="FFFF00"/>
                </a:solidFill>
              </a:rPr>
              <a:t>Covers:</a:t>
            </a:r>
          </a:p>
          <a:p>
            <a:pPr marL="0" indent="0">
              <a:buNone/>
            </a:pPr>
            <a:r>
              <a:rPr lang="en-US" sz="3200" dirty="0"/>
              <a:t>-Blood Borne Pathogens</a:t>
            </a:r>
          </a:p>
          <a:p>
            <a:pPr marL="0" indent="0">
              <a:buNone/>
            </a:pPr>
            <a:r>
              <a:rPr lang="en-US" sz="3200" dirty="0"/>
              <a:t>-Formaldehyde Safety</a:t>
            </a:r>
          </a:p>
          <a:p>
            <a:pPr marL="0" indent="0">
              <a:buNone/>
            </a:pPr>
            <a:r>
              <a:rPr lang="en-US" sz="3200" dirty="0"/>
              <a:t>-PPE (Respirators)</a:t>
            </a:r>
          </a:p>
        </p:txBody>
      </p:sp>
      <p:sp>
        <p:nvSpPr>
          <p:cNvPr id="5" name="Content Placeholder 4"/>
          <p:cNvSpPr>
            <a:spLocks noGrp="1"/>
          </p:cNvSpPr>
          <p:nvPr>
            <p:ph sz="half" idx="2"/>
          </p:nvPr>
        </p:nvSpPr>
        <p:spPr>
          <a:xfrm>
            <a:off x="5029200" y="1600200"/>
            <a:ext cx="3657600" cy="4525963"/>
          </a:xfrm>
        </p:spPr>
        <p:txBody>
          <a:bodyPr>
            <a:normAutofit/>
          </a:bodyPr>
          <a:lstStyle/>
          <a:p>
            <a:pPr marL="0" indent="0">
              <a:buNone/>
            </a:pPr>
            <a:endParaRPr lang="en-US" sz="3600" dirty="0">
              <a:solidFill>
                <a:srgbClr val="FFFF00"/>
              </a:solidFill>
            </a:endParaRPr>
          </a:p>
          <a:p>
            <a:pPr marL="0" indent="0">
              <a:buNone/>
            </a:pPr>
            <a:r>
              <a:rPr lang="en-US" sz="3600" dirty="0">
                <a:solidFill>
                  <a:srgbClr val="FFFF00"/>
                </a:solidFill>
              </a:rPr>
              <a:t>Approx 30 min</a:t>
            </a:r>
          </a:p>
          <a:p>
            <a:pPr marL="0" indent="0">
              <a:buNone/>
            </a:pPr>
            <a:endParaRPr lang="en-US" sz="3600" dirty="0">
              <a:solidFill>
                <a:srgbClr val="FFFF00"/>
              </a:solidFill>
            </a:endParaRPr>
          </a:p>
          <a:p>
            <a:pPr marL="0" indent="0">
              <a:buNone/>
            </a:pPr>
            <a:r>
              <a:rPr lang="en-US" sz="3600" dirty="0">
                <a:solidFill>
                  <a:srgbClr val="FFFF00"/>
                </a:solidFill>
              </a:rPr>
              <a:t>Link to quiz at end</a:t>
            </a:r>
            <a:endParaRPr lang="en-US" sz="3200" dirty="0"/>
          </a:p>
          <a:p>
            <a:pPr marL="0" indent="0">
              <a:buNone/>
            </a:pPr>
            <a:endParaRPr lang="en-US" sz="3200" dirty="0"/>
          </a:p>
          <a:p>
            <a:pPr marL="0" indent="0">
              <a:buNone/>
            </a:pPr>
            <a:r>
              <a:rPr lang="en-US" sz="3600" dirty="0">
                <a:solidFill>
                  <a:srgbClr val="FFFF00"/>
                </a:solidFill>
              </a:rPr>
              <a:t>Credit in Canvas or </a:t>
            </a:r>
            <a:r>
              <a:rPr lang="en-US" sz="3600" dirty="0" err="1">
                <a:solidFill>
                  <a:srgbClr val="FFFF00"/>
                </a:solidFill>
              </a:rPr>
              <a:t>TULearn</a:t>
            </a:r>
            <a:endParaRPr lang="en-US" sz="3200" dirty="0"/>
          </a:p>
          <a:p>
            <a:pPr marL="0" indent="0">
              <a:buNone/>
            </a:pPr>
            <a:endParaRPr lang="en-US" sz="2400" dirty="0"/>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1662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Injury Reporting</a:t>
            </a:r>
            <a:endParaRPr lang="en-US" dirty="0"/>
          </a:p>
        </p:txBody>
      </p:sp>
      <p:sp>
        <p:nvSpPr>
          <p:cNvPr id="3" name="Content Placeholder 2"/>
          <p:cNvSpPr>
            <a:spLocks noGrp="1"/>
          </p:cNvSpPr>
          <p:nvPr>
            <p:ph sz="half" idx="1"/>
          </p:nvPr>
        </p:nvSpPr>
        <p:spPr/>
        <p:txBody>
          <a:bodyPr>
            <a:normAutofit/>
          </a:bodyPr>
          <a:lstStyle/>
          <a:p>
            <a:r>
              <a:rPr lang="en-US" dirty="0"/>
              <a:t>Contact Occupational  Health</a:t>
            </a:r>
          </a:p>
          <a:p>
            <a:r>
              <a:rPr lang="en-US" dirty="0"/>
              <a:t>Report the injury by calling CORVEL or filling out a Student FROI.</a:t>
            </a:r>
          </a:p>
          <a:p>
            <a:endParaRPr lang="en-US" dirty="0"/>
          </a:p>
          <a:p>
            <a:r>
              <a:rPr lang="en-US" dirty="0"/>
              <a:t>OSHA Reporting</a:t>
            </a:r>
          </a:p>
          <a:p>
            <a:r>
              <a:rPr lang="en-US" dirty="0"/>
              <a:t>Needlestick/BBP Exposure Reporting</a:t>
            </a:r>
          </a:p>
        </p:txBody>
      </p:sp>
      <p:sp>
        <p:nvSpPr>
          <p:cNvPr id="4" name="Slide Number Placeholder 3"/>
          <p:cNvSpPr>
            <a:spLocks noGrp="1"/>
          </p:cNvSpPr>
          <p:nvPr>
            <p:ph type="sldNum" sz="quarter" idx="12"/>
          </p:nvPr>
        </p:nvSpPr>
        <p:spPr/>
        <p:txBody>
          <a:bodyPr/>
          <a:lstStyle/>
          <a:p>
            <a:fld id="{AFA9B6B0-EF38-7740-AE26-68018C648942}" type="slidenum">
              <a:rPr lang="en-US" smtClean="0"/>
              <a:t>30</a:t>
            </a:fld>
            <a:endParaRPr lang="en-US" dirty="0"/>
          </a:p>
        </p:txBody>
      </p:sp>
      <p:graphicFrame>
        <p:nvGraphicFramePr>
          <p:cNvPr id="7" name="Content Placeholder 6">
            <a:extLst>
              <a:ext uri="{FF2B5EF4-FFF2-40B4-BE49-F238E27FC236}">
                <a16:creationId xmlns:a16="http://schemas.microsoft.com/office/drawing/2014/main" id="{110B9284-4044-261D-4F10-FE0FD2E3FADF}"/>
              </a:ext>
            </a:extLst>
          </p:cNvPr>
          <p:cNvGraphicFramePr>
            <a:graphicFrameLocks noGrp="1" noChangeAspect="1"/>
          </p:cNvGraphicFramePr>
          <p:nvPr>
            <p:ph sz="half" idx="2"/>
            <p:extLst>
              <p:ext uri="{D42A27DB-BD31-4B8C-83A1-F6EECF244321}">
                <p14:modId xmlns:p14="http://schemas.microsoft.com/office/powerpoint/2010/main" val="139680892"/>
              </p:ext>
            </p:extLst>
          </p:nvPr>
        </p:nvGraphicFramePr>
        <p:xfrm>
          <a:off x="5016209" y="1600200"/>
          <a:ext cx="3399129" cy="4398963"/>
        </p:xfrm>
        <a:graphic>
          <a:graphicData uri="http://schemas.openxmlformats.org/presentationml/2006/ole">
            <mc:AlternateContent xmlns:mc="http://schemas.openxmlformats.org/markup-compatibility/2006">
              <mc:Choice xmlns:v="urn:schemas-microsoft-com:vml" Requires="v">
                <p:oleObj name="Acrobat Document" r:id="rId3" imgW="5829224" imgH="7543800" progId="Acrobat.Document.DC">
                  <p:embed/>
                </p:oleObj>
              </mc:Choice>
              <mc:Fallback>
                <p:oleObj name="Acrobat Document" r:id="rId3" imgW="5829224" imgH="7543800" progId="Acrobat.Document.DC">
                  <p:embed/>
                  <p:pic>
                    <p:nvPicPr>
                      <p:cNvPr id="0" name=""/>
                      <p:cNvPicPr/>
                      <p:nvPr/>
                    </p:nvPicPr>
                    <p:blipFill>
                      <a:blip r:embed="rId4"/>
                      <a:stretch>
                        <a:fillRect/>
                      </a:stretch>
                    </p:blipFill>
                    <p:spPr>
                      <a:xfrm>
                        <a:off x="5016209" y="1600200"/>
                        <a:ext cx="3399129" cy="4398963"/>
                      </a:xfrm>
                      <a:prstGeom prst="rect">
                        <a:avLst/>
                      </a:prstGeom>
                    </p:spPr>
                  </p:pic>
                </p:oleObj>
              </mc:Fallback>
            </mc:AlternateContent>
          </a:graphicData>
        </a:graphic>
      </p:graphicFrame>
    </p:spTree>
    <p:extLst>
      <p:ext uri="{BB962C8B-B14F-4D97-AF65-F5344CB8AC3E}">
        <p14:creationId xmlns:p14="http://schemas.microsoft.com/office/powerpoint/2010/main" val="172196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00200"/>
            <a:ext cx="5268192" cy="4525963"/>
          </a:xfrm>
        </p:spPr>
        <p:txBody>
          <a:bodyPr>
            <a:normAutofit/>
          </a:bodyPr>
          <a:lstStyle/>
          <a:p>
            <a:pPr algn="ctr">
              <a:buNone/>
            </a:pPr>
            <a:endParaRPr lang="en-US" sz="2800" b="1" u="sng" dirty="0">
              <a:solidFill>
                <a:srgbClr val="FFFF00"/>
              </a:solidFill>
            </a:endParaRPr>
          </a:p>
          <a:p>
            <a:pPr algn="ctr">
              <a:buNone/>
            </a:pPr>
            <a:endParaRPr lang="en-US" sz="2800" b="1" u="sng" dirty="0">
              <a:solidFill>
                <a:srgbClr val="FFFF00"/>
              </a:solidFill>
            </a:endParaRPr>
          </a:p>
        </p:txBody>
      </p:sp>
      <p:pic>
        <p:nvPicPr>
          <p:cNvPr id="7" name="Picture 6" descr="A paper with text on it&#10;&#10;Description automatically generated">
            <a:extLst>
              <a:ext uri="{FF2B5EF4-FFF2-40B4-BE49-F238E27FC236}">
                <a16:creationId xmlns:a16="http://schemas.microsoft.com/office/drawing/2014/main" id="{0D79B43F-FEBB-BC6D-3830-7BD768B63F1D}"/>
              </a:ext>
            </a:extLst>
          </p:cNvPr>
          <p:cNvPicPr>
            <a:picLocks noChangeAspect="1"/>
          </p:cNvPicPr>
          <p:nvPr/>
        </p:nvPicPr>
        <p:blipFill>
          <a:blip r:embed="rId3"/>
          <a:stretch>
            <a:fillRect/>
          </a:stretch>
        </p:blipFill>
        <p:spPr>
          <a:xfrm>
            <a:off x="4083627" y="1417638"/>
            <a:ext cx="3823855" cy="5231147"/>
          </a:xfrm>
          <a:prstGeom prst="rect">
            <a:avLst/>
          </a:prstGeom>
        </p:spPr>
      </p:pic>
      <p:sp>
        <p:nvSpPr>
          <p:cNvPr id="8" name="Content Placeholder 2">
            <a:extLst>
              <a:ext uri="{FF2B5EF4-FFF2-40B4-BE49-F238E27FC236}">
                <a16:creationId xmlns:a16="http://schemas.microsoft.com/office/drawing/2014/main" id="{8E35FAD2-F922-7F49-5995-325762589AB9}"/>
              </a:ext>
            </a:extLst>
          </p:cNvPr>
          <p:cNvSpPr txBox="1">
            <a:spLocks/>
          </p:cNvSpPr>
          <p:nvPr/>
        </p:nvSpPr>
        <p:spPr>
          <a:xfrm>
            <a:off x="784886" y="4405745"/>
            <a:ext cx="3298741" cy="10494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a:buNone/>
            </a:pPr>
            <a:r>
              <a:rPr lang="en-US" dirty="0">
                <a:solidFill>
                  <a:srgbClr val="FFFF00"/>
                </a:solidFill>
              </a:rPr>
              <a:t>Highly Effective</a:t>
            </a:r>
          </a:p>
          <a:p>
            <a:pPr>
              <a:buFont typeface="Arial"/>
              <a:buNone/>
            </a:pPr>
            <a:r>
              <a:rPr lang="en-US" dirty="0">
                <a:solidFill>
                  <a:srgbClr val="FFFF00"/>
                </a:solidFill>
              </a:rPr>
              <a:t>Free</a:t>
            </a:r>
          </a:p>
          <a:p>
            <a:pPr>
              <a:buFont typeface="Arial"/>
              <a:buNone/>
            </a:pPr>
            <a:endParaRPr lang="en-US" dirty="0">
              <a:solidFill>
                <a:schemeClr val="bg1"/>
              </a:solidFill>
            </a:endParaRPr>
          </a:p>
        </p:txBody>
      </p:sp>
      <p:pic>
        <p:nvPicPr>
          <p:cNvPr id="9" name="Picture 6" descr="http://images.mooremedical.com/150x150/81230.jpg">
            <a:extLst>
              <a:ext uri="{FF2B5EF4-FFF2-40B4-BE49-F238E27FC236}">
                <a16:creationId xmlns:a16="http://schemas.microsoft.com/office/drawing/2014/main" id="{F46E2777-A6CA-55C8-5641-5FFC108B42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749" y="1856294"/>
            <a:ext cx="2598010" cy="1949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8BAB1B-2C80-9CFB-ACB7-D96DB9E194F1}"/>
              </a:ext>
            </a:extLst>
          </p:cNvPr>
          <p:cNvSpPr>
            <a:spLocks noGrp="1"/>
          </p:cNvSpPr>
          <p:nvPr>
            <p:ph type="title"/>
          </p:nvPr>
        </p:nvSpPr>
        <p:spPr>
          <a:xfrm>
            <a:off x="457200" y="274638"/>
            <a:ext cx="8229600" cy="1143000"/>
          </a:xfrm>
        </p:spPr>
        <p:txBody>
          <a:bodyPr/>
          <a:lstStyle/>
          <a:p>
            <a:pPr>
              <a:buFont typeface="Arial"/>
              <a:buNone/>
            </a:pPr>
            <a:r>
              <a:rPr lang="en-US" dirty="0"/>
              <a:t>Hep B Vaccine</a:t>
            </a:r>
          </a:p>
        </p:txBody>
      </p:sp>
    </p:spTree>
    <p:extLst>
      <p:ext uri="{BB962C8B-B14F-4D97-AF65-F5344CB8AC3E}">
        <p14:creationId xmlns:p14="http://schemas.microsoft.com/office/powerpoint/2010/main" val="2666034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person wearing a hard hat and holding a clipboard&#10;&#10;Description automatically generated">
            <a:extLst>
              <a:ext uri="{FF2B5EF4-FFF2-40B4-BE49-F238E27FC236}">
                <a16:creationId xmlns:a16="http://schemas.microsoft.com/office/drawing/2014/main" id="{86BA16CD-5214-2A12-6D13-67C6CD7412B8}"/>
              </a:ext>
            </a:extLst>
          </p:cNvPr>
          <p:cNvPicPr>
            <a:picLocks noGrp="1" noChangeAspect="1"/>
          </p:cNvPicPr>
          <p:nvPr>
            <p:ph sz="half" idx="2"/>
          </p:nvPr>
        </p:nvPicPr>
        <p:blipFill>
          <a:blip r:embed="rId3"/>
          <a:stretch>
            <a:fillRect/>
          </a:stretch>
        </p:blipFill>
        <p:spPr>
          <a:xfrm>
            <a:off x="0" y="-96122"/>
            <a:ext cx="9143999" cy="7041264"/>
          </a:xfrm>
        </p:spPr>
      </p:pic>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Content Placeholder 2"/>
          <p:cNvSpPr>
            <a:spLocks noGrp="1"/>
          </p:cNvSpPr>
          <p:nvPr>
            <p:ph sz="half" idx="1"/>
          </p:nvPr>
        </p:nvSpPr>
        <p:spPr>
          <a:xfrm>
            <a:off x="792823" y="1480508"/>
            <a:ext cx="3892731" cy="4494265"/>
          </a:xfrm>
          <a:ln>
            <a:noFill/>
          </a:ln>
        </p:spPr>
        <p:txBody>
          <a:bodyPr>
            <a:normAutofit/>
          </a:bodyPr>
          <a:lstStyle/>
          <a:p>
            <a:pPr marL="0" indent="0" algn="ctr">
              <a:buNone/>
            </a:pPr>
            <a:r>
              <a:rPr lang="en-US" sz="3600" b="1" dirty="0">
                <a:ln w="18000">
                  <a:noFill/>
                  <a:prstDash val="solid"/>
                  <a:miter lim="800000"/>
                </a:ln>
                <a:solidFill>
                  <a:schemeClr val="tx1"/>
                </a:solidFill>
              </a:rPr>
              <a:t>AGENDA</a:t>
            </a:r>
          </a:p>
          <a:p>
            <a:pPr marL="0" indent="0" algn="ctr">
              <a:buNone/>
            </a:pPr>
            <a:endParaRPr lang="en-US" sz="2000" b="1" dirty="0">
              <a:ln w="18000">
                <a:noFill/>
                <a:prstDash val="solid"/>
                <a:miter lim="800000"/>
              </a:ln>
              <a:solidFill>
                <a:schemeClr val="tx1"/>
              </a:solidFill>
            </a:endParaRPr>
          </a:p>
          <a:p>
            <a:r>
              <a:rPr lang="en-US" sz="3200" b="1" dirty="0">
                <a:ln w="18000">
                  <a:noFill/>
                  <a:prstDash val="solid"/>
                  <a:miter lim="800000"/>
                </a:ln>
                <a:solidFill>
                  <a:schemeClr val="tx1"/>
                </a:solidFill>
              </a:rPr>
              <a:t>Blood Borne Pathogens</a:t>
            </a:r>
          </a:p>
          <a:p>
            <a:r>
              <a:rPr lang="en-US" sz="3200" b="1" dirty="0">
                <a:solidFill>
                  <a:srgbClr val="00B050"/>
                </a:solidFill>
              </a:rPr>
              <a:t>Formaldehyde</a:t>
            </a:r>
          </a:p>
          <a:p>
            <a:r>
              <a:rPr lang="en-US" sz="3200" b="1" dirty="0">
                <a:solidFill>
                  <a:schemeClr val="tx1"/>
                </a:solidFill>
              </a:rPr>
              <a:t>Respirators</a:t>
            </a:r>
          </a:p>
          <a:p>
            <a:pPr marL="0" indent="0">
              <a:buNone/>
            </a:pPr>
            <a:endParaRPr lang="en-US" dirty="0"/>
          </a:p>
          <a:p>
            <a:endParaRPr lang="en-US" dirty="0"/>
          </a:p>
        </p:txBody>
      </p:sp>
    </p:spTree>
    <p:extLst>
      <p:ext uri="{BB962C8B-B14F-4D97-AF65-F5344CB8AC3E}">
        <p14:creationId xmlns:p14="http://schemas.microsoft.com/office/powerpoint/2010/main" val="2352529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Formaldehyde?</a:t>
            </a:r>
          </a:p>
        </p:txBody>
      </p:sp>
      <p:sp>
        <p:nvSpPr>
          <p:cNvPr id="3" name="Content Placeholder 2"/>
          <p:cNvSpPr>
            <a:spLocks noGrp="1"/>
          </p:cNvSpPr>
          <p:nvPr>
            <p:ph sz="half" idx="1"/>
          </p:nvPr>
        </p:nvSpPr>
        <p:spPr/>
        <p:txBody>
          <a:bodyPr>
            <a:normAutofit/>
          </a:bodyPr>
          <a:lstStyle/>
          <a:p>
            <a:r>
              <a:rPr lang="en-US" dirty="0"/>
              <a:t>Colorless liquid with an unpleasant odor</a:t>
            </a:r>
          </a:p>
          <a:p>
            <a:endParaRPr lang="en-US" dirty="0"/>
          </a:p>
          <a:p>
            <a:r>
              <a:rPr lang="en-US" dirty="0"/>
              <a:t>Useful for preserving tissues</a:t>
            </a:r>
          </a:p>
          <a:p>
            <a:endParaRPr lang="en-US" dirty="0"/>
          </a:p>
          <a:p>
            <a:r>
              <a:rPr lang="en-US" dirty="0"/>
              <a:t>Often sold as “Formalin” a 10-37% solution</a:t>
            </a:r>
          </a:p>
          <a:p>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33</a:t>
            </a:fld>
            <a:endParaRPr lang="en-US" dirty="0"/>
          </a:p>
        </p:txBody>
      </p:sp>
      <p:pic>
        <p:nvPicPr>
          <p:cNvPr id="7" name="Content Placeholder 6" descr="A bottle of red liquid&#10;&#10;Description automatically generated">
            <a:extLst>
              <a:ext uri="{FF2B5EF4-FFF2-40B4-BE49-F238E27FC236}">
                <a16:creationId xmlns:a16="http://schemas.microsoft.com/office/drawing/2014/main" id="{9441A171-81C9-F40D-F4E9-A51BA1BE7EA7}"/>
              </a:ext>
            </a:extLst>
          </p:cNvPr>
          <p:cNvPicPr>
            <a:picLocks noGrp="1" noChangeAspect="1"/>
          </p:cNvPicPr>
          <p:nvPr>
            <p:ph sz="half" idx="2"/>
          </p:nvPr>
        </p:nvPicPr>
        <p:blipFill>
          <a:blip r:embed="rId3"/>
          <a:stretch>
            <a:fillRect/>
          </a:stretch>
        </p:blipFill>
        <p:spPr>
          <a:xfrm>
            <a:off x="5612951" y="1600200"/>
            <a:ext cx="2109098" cy="4525963"/>
          </a:xfrm>
        </p:spPr>
      </p:pic>
    </p:spTree>
    <p:extLst>
      <p:ext uri="{BB962C8B-B14F-4D97-AF65-F5344CB8AC3E}">
        <p14:creationId xmlns:p14="http://schemas.microsoft.com/office/powerpoint/2010/main" val="1337284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Formaldehyde?</a:t>
            </a:r>
          </a:p>
        </p:txBody>
      </p:sp>
      <p:sp>
        <p:nvSpPr>
          <p:cNvPr id="3" name="Content Placeholder 2"/>
          <p:cNvSpPr>
            <a:spLocks noGrp="1"/>
          </p:cNvSpPr>
          <p:nvPr>
            <p:ph sz="half" idx="1"/>
          </p:nvPr>
        </p:nvSpPr>
        <p:spPr/>
        <p:txBody>
          <a:bodyPr>
            <a:normAutofit/>
          </a:bodyPr>
          <a:lstStyle/>
          <a:p>
            <a:r>
              <a:rPr lang="en-US" dirty="0"/>
              <a:t>Toxic and flammable</a:t>
            </a:r>
          </a:p>
          <a:p>
            <a:endParaRPr lang="en-US" dirty="0"/>
          </a:p>
          <a:p>
            <a:r>
              <a:rPr lang="en-US" dirty="0"/>
              <a:t>Produces hazardous vapor</a:t>
            </a:r>
          </a:p>
          <a:p>
            <a:endParaRPr lang="en-US" dirty="0"/>
          </a:p>
          <a:p>
            <a:r>
              <a:rPr lang="en-US" dirty="0"/>
              <a:t>Primary Exposure Route is </a:t>
            </a:r>
            <a:r>
              <a:rPr lang="en-US" dirty="0">
                <a:solidFill>
                  <a:srgbClr val="FFFF00"/>
                </a:solidFill>
              </a:rPr>
              <a:t>RESPIRATORY</a:t>
            </a:r>
          </a:p>
          <a:p>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34</a:t>
            </a:fld>
            <a:endParaRPr lang="en-US" dirty="0"/>
          </a:p>
        </p:txBody>
      </p:sp>
      <p:pic>
        <p:nvPicPr>
          <p:cNvPr id="12" name="Content Placeholder 6" descr="A bottle of red liquid&#10;&#10;Description automatically generated">
            <a:extLst>
              <a:ext uri="{FF2B5EF4-FFF2-40B4-BE49-F238E27FC236}">
                <a16:creationId xmlns:a16="http://schemas.microsoft.com/office/drawing/2014/main" id="{6E7A71EB-453F-1BE8-8720-82370E9DAD47}"/>
              </a:ext>
            </a:extLst>
          </p:cNvPr>
          <p:cNvPicPr>
            <a:picLocks noGrp="1" noChangeAspect="1"/>
          </p:cNvPicPr>
          <p:nvPr>
            <p:ph sz="half" idx="2"/>
          </p:nvPr>
        </p:nvPicPr>
        <p:blipFill>
          <a:blip r:embed="rId3"/>
          <a:stretch>
            <a:fillRect/>
          </a:stretch>
        </p:blipFill>
        <p:spPr>
          <a:xfrm>
            <a:off x="5612951" y="1600200"/>
            <a:ext cx="2109098" cy="4525963"/>
          </a:xfrm>
        </p:spPr>
      </p:pic>
    </p:spTree>
    <p:extLst>
      <p:ext uri="{BB962C8B-B14F-4D97-AF65-F5344CB8AC3E}">
        <p14:creationId xmlns:p14="http://schemas.microsoft.com/office/powerpoint/2010/main" val="2688561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a:t>
            </a:r>
          </a:p>
        </p:txBody>
      </p:sp>
      <p:sp>
        <p:nvSpPr>
          <p:cNvPr id="3" name="Content Placeholder 2"/>
          <p:cNvSpPr>
            <a:spLocks noGrp="1"/>
          </p:cNvSpPr>
          <p:nvPr>
            <p:ph sz="half" idx="1"/>
          </p:nvPr>
        </p:nvSpPr>
        <p:spPr/>
        <p:txBody>
          <a:bodyPr>
            <a:normAutofit/>
          </a:bodyPr>
          <a:lstStyle/>
          <a:p>
            <a:pPr marL="0" indent="0">
              <a:buNone/>
            </a:pPr>
            <a:r>
              <a:rPr lang="en-US" dirty="0"/>
              <a:t>Short Term Effects</a:t>
            </a:r>
          </a:p>
          <a:p>
            <a:endParaRPr lang="en-US" dirty="0"/>
          </a:p>
          <a:p>
            <a:r>
              <a:rPr lang="en-US" dirty="0"/>
              <a:t>Irritation –Mouth, Nose, Throat, Lungs.</a:t>
            </a:r>
          </a:p>
          <a:p>
            <a:endParaRPr lang="en-US" dirty="0"/>
          </a:p>
          <a:p>
            <a:r>
              <a:rPr lang="en-US" dirty="0"/>
              <a:t>Lung damage</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35</a:t>
            </a:fld>
            <a:endParaRPr lang="en-US" dirty="0"/>
          </a:p>
        </p:txBody>
      </p:sp>
      <p:pic>
        <p:nvPicPr>
          <p:cNvPr id="10" name="Content Placeholder 8" descr="A person with his hand in his mouth&#10;&#10;Description automatically generated">
            <a:extLst>
              <a:ext uri="{FF2B5EF4-FFF2-40B4-BE49-F238E27FC236}">
                <a16:creationId xmlns:a16="http://schemas.microsoft.com/office/drawing/2014/main" id="{6C8ED891-0F2F-F54E-CBDD-2412E74C9D3F}"/>
              </a:ext>
            </a:extLst>
          </p:cNvPr>
          <p:cNvPicPr>
            <a:picLocks noGrp="1" noChangeAspect="1"/>
          </p:cNvPicPr>
          <p:nvPr>
            <p:ph sz="half" idx="2"/>
          </p:nvPr>
        </p:nvPicPr>
        <p:blipFill>
          <a:blip r:embed="rId3"/>
          <a:stretch>
            <a:fillRect/>
          </a:stretch>
        </p:blipFill>
        <p:spPr>
          <a:xfrm>
            <a:off x="4648202" y="1914525"/>
            <a:ext cx="4038600" cy="3028949"/>
          </a:xfrm>
        </p:spPr>
      </p:pic>
    </p:spTree>
    <p:extLst>
      <p:ext uri="{BB962C8B-B14F-4D97-AF65-F5344CB8AC3E}">
        <p14:creationId xmlns:p14="http://schemas.microsoft.com/office/powerpoint/2010/main" val="1751137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a:t>
            </a:r>
          </a:p>
        </p:txBody>
      </p:sp>
      <p:sp>
        <p:nvSpPr>
          <p:cNvPr id="3" name="Content Placeholder 2"/>
          <p:cNvSpPr>
            <a:spLocks noGrp="1"/>
          </p:cNvSpPr>
          <p:nvPr>
            <p:ph sz="half" idx="1"/>
          </p:nvPr>
        </p:nvSpPr>
        <p:spPr/>
        <p:txBody>
          <a:bodyPr>
            <a:normAutofit/>
          </a:bodyPr>
          <a:lstStyle/>
          <a:p>
            <a:pPr marL="0" indent="0">
              <a:buNone/>
            </a:pPr>
            <a:r>
              <a:rPr lang="en-US" dirty="0"/>
              <a:t>Long Term Effects</a:t>
            </a:r>
          </a:p>
          <a:p>
            <a:endParaRPr lang="en-US" dirty="0"/>
          </a:p>
          <a:p>
            <a:r>
              <a:rPr lang="en-US" dirty="0"/>
              <a:t>Irritation</a:t>
            </a:r>
          </a:p>
          <a:p>
            <a:r>
              <a:rPr lang="en-US" dirty="0"/>
              <a:t>Difficulty Breathing</a:t>
            </a:r>
          </a:p>
          <a:p>
            <a:r>
              <a:rPr lang="en-US" dirty="0"/>
              <a:t>Sensitizer</a:t>
            </a:r>
          </a:p>
          <a:p>
            <a:r>
              <a:rPr lang="en-US" dirty="0"/>
              <a:t>Carcinogen</a:t>
            </a:r>
          </a:p>
        </p:txBody>
      </p:sp>
      <p:sp>
        <p:nvSpPr>
          <p:cNvPr id="4" name="Slide Number Placeholder 3"/>
          <p:cNvSpPr>
            <a:spLocks noGrp="1"/>
          </p:cNvSpPr>
          <p:nvPr>
            <p:ph type="sldNum" sz="quarter" idx="12"/>
          </p:nvPr>
        </p:nvSpPr>
        <p:spPr/>
        <p:txBody>
          <a:bodyPr/>
          <a:lstStyle/>
          <a:p>
            <a:fld id="{AFA9B6B0-EF38-7740-AE26-68018C648942}" type="slidenum">
              <a:rPr lang="en-US" smtClean="0"/>
              <a:t>36</a:t>
            </a:fld>
            <a:endParaRPr lang="en-US" dirty="0"/>
          </a:p>
        </p:txBody>
      </p:sp>
      <p:pic>
        <p:nvPicPr>
          <p:cNvPr id="7" name="Content Placeholder 6" descr="A person holding a x-ray of a chest&#10;&#10;Description automatically generated">
            <a:extLst>
              <a:ext uri="{FF2B5EF4-FFF2-40B4-BE49-F238E27FC236}">
                <a16:creationId xmlns:a16="http://schemas.microsoft.com/office/drawing/2014/main" id="{D31E0B82-EF26-719F-F2A7-41744628D80D}"/>
              </a:ext>
            </a:extLst>
          </p:cNvPr>
          <p:cNvPicPr>
            <a:picLocks noGrp="1" noChangeAspect="1"/>
          </p:cNvPicPr>
          <p:nvPr>
            <p:ph sz="half" idx="2"/>
          </p:nvPr>
        </p:nvPicPr>
        <p:blipFill>
          <a:blip r:embed="rId3"/>
          <a:stretch>
            <a:fillRect/>
          </a:stretch>
        </p:blipFill>
        <p:spPr>
          <a:xfrm>
            <a:off x="4329909" y="1786345"/>
            <a:ext cx="4446582" cy="3285309"/>
          </a:xfrm>
        </p:spPr>
      </p:pic>
    </p:spTree>
    <p:extLst>
      <p:ext uri="{BB962C8B-B14F-4D97-AF65-F5344CB8AC3E}">
        <p14:creationId xmlns:p14="http://schemas.microsoft.com/office/powerpoint/2010/main" val="740708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altLang="en-US" dirty="0"/>
              <a:t>OSHA and Formaldehyde</a:t>
            </a:r>
          </a:p>
        </p:txBody>
      </p:sp>
      <p:sp>
        <p:nvSpPr>
          <p:cNvPr id="18435" name="Content Placeholder 3"/>
          <p:cNvSpPr>
            <a:spLocks noGrp="1"/>
          </p:cNvSpPr>
          <p:nvPr>
            <p:ph sz="half" idx="2"/>
          </p:nvPr>
        </p:nvSpPr>
        <p:spPr>
          <a:xfrm>
            <a:off x="1049481" y="3875808"/>
            <a:ext cx="7356763" cy="2104305"/>
          </a:xfrm>
        </p:spPr>
        <p:txBody>
          <a:bodyPr>
            <a:normAutofit/>
          </a:bodyPr>
          <a:lstStyle/>
          <a:p>
            <a:pPr marL="0" indent="0">
              <a:buNone/>
            </a:pPr>
            <a:endParaRPr lang="en-US" altLang="en-US" dirty="0"/>
          </a:p>
          <a:p>
            <a:pPr marL="0" indent="0">
              <a:buNone/>
            </a:pPr>
            <a:r>
              <a:rPr lang="en-US" altLang="en-US" dirty="0"/>
              <a:t>OSHA- “Occupational Safety and Health Standards: Formaldehyde” (29 CFR 1910.1048) </a:t>
            </a:r>
          </a:p>
          <a:p>
            <a:pPr marL="0" indent="0">
              <a:buNone/>
            </a:pPr>
            <a:r>
              <a:rPr lang="en-US" altLang="en-US" sz="1600" dirty="0">
                <a:solidFill>
                  <a:srgbClr val="002060"/>
                </a:solidFill>
              </a:rPr>
              <a:t>https://www.osha.gov/laws-regs/regulations/standardnumber/1910/1910.1048</a:t>
            </a:r>
          </a:p>
        </p:txBody>
      </p:sp>
      <p:pic>
        <p:nvPicPr>
          <p:cNvPr id="2" name="Picture 1">
            <a:extLst>
              <a:ext uri="{FF2B5EF4-FFF2-40B4-BE49-F238E27FC236}">
                <a16:creationId xmlns:a16="http://schemas.microsoft.com/office/drawing/2014/main" id="{D498E12D-4B54-9037-948A-163914530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749" y="1287010"/>
            <a:ext cx="3076502" cy="3052467"/>
          </a:xfrm>
          <a:prstGeom prst="rect">
            <a:avLst/>
          </a:prstGeom>
        </p:spPr>
      </p:pic>
    </p:spTree>
    <p:extLst>
      <p:ext uri="{BB962C8B-B14F-4D97-AF65-F5344CB8AC3E}">
        <p14:creationId xmlns:p14="http://schemas.microsoft.com/office/powerpoint/2010/main" val="2612168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Assessment</a:t>
            </a:r>
          </a:p>
        </p:txBody>
      </p:sp>
      <p:sp>
        <p:nvSpPr>
          <p:cNvPr id="3" name="Content Placeholder 2"/>
          <p:cNvSpPr>
            <a:spLocks noGrp="1"/>
          </p:cNvSpPr>
          <p:nvPr>
            <p:ph sz="half" idx="1"/>
          </p:nvPr>
        </p:nvSpPr>
        <p:spPr/>
        <p:txBody>
          <a:bodyPr>
            <a:normAutofit/>
          </a:bodyPr>
          <a:lstStyle/>
          <a:p>
            <a:pPr marL="0" indent="0">
              <a:buNone/>
            </a:pPr>
            <a:r>
              <a:rPr lang="en-US" dirty="0"/>
              <a:t>Workers and workplaces with high Formaldehyde use.</a:t>
            </a:r>
          </a:p>
          <a:p>
            <a:pPr marL="0" indent="0">
              <a:buNone/>
            </a:pPr>
            <a:endParaRPr lang="en-US" dirty="0"/>
          </a:p>
          <a:p>
            <a:pPr marL="0" indent="0">
              <a:buNone/>
            </a:pPr>
            <a:r>
              <a:rPr lang="en-US" dirty="0"/>
              <a:t>On Request.</a:t>
            </a:r>
          </a:p>
          <a:p>
            <a:pPr marL="0" indent="0">
              <a:buNone/>
            </a:pPr>
            <a:endParaRPr lang="en-US" dirty="0"/>
          </a:p>
          <a:p>
            <a:pPr marL="0" indent="0">
              <a:buNone/>
            </a:pPr>
            <a:r>
              <a:rPr lang="en-US" dirty="0"/>
              <a:t>Estimate of exposure during work week.</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FA9B6B0-EF38-7740-AE26-68018C648942}" type="slidenum">
              <a:rPr lang="en-US" smtClean="0"/>
              <a:t>38</a:t>
            </a:fld>
            <a:endParaRPr lang="en-US" dirty="0"/>
          </a:p>
        </p:txBody>
      </p:sp>
      <p:pic>
        <p:nvPicPr>
          <p:cNvPr id="13" name="Content Placeholder 8" descr="A cartoon of a person standing in front of a door&#10;&#10;Description automatically generated">
            <a:extLst>
              <a:ext uri="{FF2B5EF4-FFF2-40B4-BE49-F238E27FC236}">
                <a16:creationId xmlns:a16="http://schemas.microsoft.com/office/drawing/2014/main" id="{E5A9D7E7-D3B7-FE63-B6EC-6CC5C3E05991}"/>
              </a:ext>
            </a:extLst>
          </p:cNvPr>
          <p:cNvPicPr>
            <a:picLocks noGrp="1" noChangeAspect="1"/>
          </p:cNvPicPr>
          <p:nvPr>
            <p:ph sz="half" idx="2"/>
          </p:nvPr>
        </p:nvPicPr>
        <p:blipFill>
          <a:blip r:embed="rId3"/>
          <a:stretch>
            <a:fillRect/>
          </a:stretch>
        </p:blipFill>
        <p:spPr>
          <a:xfrm>
            <a:off x="4648200" y="1795377"/>
            <a:ext cx="4038600" cy="4135608"/>
          </a:xfrm>
        </p:spPr>
      </p:pic>
    </p:spTree>
    <p:extLst>
      <p:ext uri="{BB962C8B-B14F-4D97-AF65-F5344CB8AC3E}">
        <p14:creationId xmlns:p14="http://schemas.microsoft.com/office/powerpoint/2010/main" val="1532867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Exposure Limits</a:t>
            </a:r>
          </a:p>
        </p:txBody>
      </p:sp>
      <p:sp>
        <p:nvSpPr>
          <p:cNvPr id="3" name="Content Placeholder 2"/>
          <p:cNvSpPr>
            <a:spLocks noGrp="1"/>
          </p:cNvSpPr>
          <p:nvPr>
            <p:ph sz="half" idx="1"/>
          </p:nvPr>
        </p:nvSpPr>
        <p:spPr/>
        <p:txBody>
          <a:bodyPr>
            <a:normAutofit lnSpcReduction="10000"/>
          </a:bodyPr>
          <a:lstStyle/>
          <a:p>
            <a:pPr marL="0" indent="0">
              <a:buNone/>
            </a:pPr>
            <a:r>
              <a:rPr lang="en-US" dirty="0"/>
              <a:t>Short-Term Exposure Limit</a:t>
            </a:r>
          </a:p>
          <a:p>
            <a:pPr marL="0" indent="0">
              <a:buNone/>
            </a:pPr>
            <a:endParaRPr lang="en-US" dirty="0"/>
          </a:p>
          <a:p>
            <a:pPr marL="0" indent="0">
              <a:buNone/>
            </a:pPr>
            <a:endParaRPr lang="en-US" dirty="0"/>
          </a:p>
          <a:p>
            <a:pPr marL="0" indent="0">
              <a:buNone/>
            </a:pPr>
            <a:r>
              <a:rPr lang="en-US" dirty="0"/>
              <a:t>Permissible Exposure Limit</a:t>
            </a:r>
          </a:p>
          <a:p>
            <a:pPr marL="0" indent="0">
              <a:buNone/>
            </a:pPr>
            <a:endParaRPr lang="en-US" dirty="0"/>
          </a:p>
          <a:p>
            <a:pPr marL="0" indent="0">
              <a:buNone/>
            </a:pPr>
            <a:endParaRPr lang="en-US" dirty="0"/>
          </a:p>
          <a:p>
            <a:pPr marL="0" indent="0">
              <a:buNone/>
            </a:pPr>
            <a:r>
              <a:rPr lang="en-US" dirty="0">
                <a:solidFill>
                  <a:srgbClr val="FFFF00"/>
                </a:solidFill>
              </a:rPr>
              <a:t>Action Level</a:t>
            </a:r>
          </a:p>
        </p:txBody>
      </p:sp>
      <p:sp>
        <p:nvSpPr>
          <p:cNvPr id="4" name="Slide Number Placeholder 3"/>
          <p:cNvSpPr>
            <a:spLocks noGrp="1"/>
          </p:cNvSpPr>
          <p:nvPr>
            <p:ph type="sldNum" sz="quarter" idx="12"/>
          </p:nvPr>
        </p:nvSpPr>
        <p:spPr/>
        <p:txBody>
          <a:bodyPr/>
          <a:lstStyle/>
          <a:p>
            <a:fld id="{AFA9B6B0-EF38-7740-AE26-68018C648942}" type="slidenum">
              <a:rPr lang="en-US" smtClean="0"/>
              <a:t>39</a:t>
            </a:fld>
            <a:endParaRPr lang="en-US" dirty="0"/>
          </a:p>
        </p:txBody>
      </p:sp>
      <p:sp>
        <p:nvSpPr>
          <p:cNvPr id="6" name="Content Placeholder 5">
            <a:extLst>
              <a:ext uri="{FF2B5EF4-FFF2-40B4-BE49-F238E27FC236}">
                <a16:creationId xmlns:a16="http://schemas.microsoft.com/office/drawing/2014/main" id="{F0B8BEAD-09CC-C0CB-2619-33F2FE6EB304}"/>
              </a:ext>
            </a:extLst>
          </p:cNvPr>
          <p:cNvSpPr>
            <a:spLocks noGrp="1"/>
          </p:cNvSpPr>
          <p:nvPr>
            <p:ph sz="half" idx="2"/>
          </p:nvPr>
        </p:nvSpPr>
        <p:spPr/>
        <p:txBody>
          <a:bodyPr>
            <a:normAutofit lnSpcReduction="10000"/>
          </a:bodyPr>
          <a:lstStyle/>
          <a:p>
            <a:pPr marL="0" indent="0">
              <a:buNone/>
            </a:pPr>
            <a:r>
              <a:rPr lang="en-US" dirty="0">
                <a:solidFill>
                  <a:schemeClr val="bg1"/>
                </a:solidFill>
              </a:rPr>
              <a:t>15 min Exposure &gt;2 ppm</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0.75 ppm average in 8hrs</a:t>
            </a:r>
          </a:p>
          <a:p>
            <a:pPr marL="0" indent="0">
              <a:buNone/>
            </a:pPr>
            <a:endParaRPr lang="en-US" dirty="0"/>
          </a:p>
          <a:p>
            <a:pPr marL="0" indent="0">
              <a:buNone/>
            </a:pPr>
            <a:endParaRPr lang="en-US" dirty="0"/>
          </a:p>
          <a:p>
            <a:pPr marL="0" indent="0">
              <a:buNone/>
            </a:pPr>
            <a:r>
              <a:rPr lang="en-US" dirty="0">
                <a:solidFill>
                  <a:srgbClr val="FFFF00"/>
                </a:solidFill>
              </a:rPr>
              <a:t>If exposure is &gt;0.5ppm in 8hrs, further measures required + Medical Surveillance</a:t>
            </a:r>
          </a:p>
        </p:txBody>
      </p:sp>
    </p:spTree>
    <p:extLst>
      <p:ext uri="{BB962C8B-B14F-4D97-AF65-F5344CB8AC3E}">
        <p14:creationId xmlns:p14="http://schemas.microsoft.com/office/powerpoint/2010/main" val="5771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person wearing a hard hat and holding a clipboard&#10;&#10;Description automatically generated">
            <a:extLst>
              <a:ext uri="{FF2B5EF4-FFF2-40B4-BE49-F238E27FC236}">
                <a16:creationId xmlns:a16="http://schemas.microsoft.com/office/drawing/2014/main" id="{86BA16CD-5214-2A12-6D13-67C6CD7412B8}"/>
              </a:ext>
            </a:extLst>
          </p:cNvPr>
          <p:cNvPicPr>
            <a:picLocks noGrp="1" noChangeAspect="1"/>
          </p:cNvPicPr>
          <p:nvPr>
            <p:ph sz="half" idx="2"/>
          </p:nvPr>
        </p:nvPicPr>
        <p:blipFill>
          <a:blip r:embed="rId3"/>
          <a:stretch>
            <a:fillRect/>
          </a:stretch>
        </p:blipFill>
        <p:spPr>
          <a:xfrm>
            <a:off x="0" y="-96122"/>
            <a:ext cx="9143999" cy="7041264"/>
          </a:xfrm>
        </p:spPr>
      </p:pic>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Content Placeholder 2"/>
          <p:cNvSpPr>
            <a:spLocks noGrp="1"/>
          </p:cNvSpPr>
          <p:nvPr>
            <p:ph sz="half" idx="1"/>
          </p:nvPr>
        </p:nvSpPr>
        <p:spPr>
          <a:xfrm>
            <a:off x="792823" y="1480508"/>
            <a:ext cx="3892731" cy="4494265"/>
          </a:xfrm>
          <a:ln>
            <a:noFill/>
          </a:ln>
        </p:spPr>
        <p:txBody>
          <a:bodyPr>
            <a:normAutofit/>
          </a:bodyPr>
          <a:lstStyle/>
          <a:p>
            <a:pPr marL="0" indent="0" algn="ctr">
              <a:buNone/>
            </a:pPr>
            <a:r>
              <a:rPr lang="en-US" sz="3600" b="1" dirty="0">
                <a:ln w="18000">
                  <a:noFill/>
                  <a:prstDash val="solid"/>
                  <a:miter lim="800000"/>
                </a:ln>
                <a:solidFill>
                  <a:schemeClr val="tx1"/>
                </a:solidFill>
              </a:rPr>
              <a:t>AGENDA</a:t>
            </a:r>
          </a:p>
          <a:p>
            <a:pPr marL="0" indent="0" algn="ctr">
              <a:buNone/>
            </a:pPr>
            <a:endParaRPr lang="en-US" sz="2000" b="1" dirty="0">
              <a:ln w="18000">
                <a:noFill/>
                <a:prstDash val="solid"/>
                <a:miter lim="800000"/>
              </a:ln>
              <a:solidFill>
                <a:schemeClr val="tx1"/>
              </a:solidFill>
            </a:endParaRPr>
          </a:p>
          <a:p>
            <a:r>
              <a:rPr lang="en-US" sz="3200" b="1" dirty="0">
                <a:ln w="18000">
                  <a:noFill/>
                  <a:prstDash val="solid"/>
                  <a:miter lim="800000"/>
                </a:ln>
                <a:solidFill>
                  <a:srgbClr val="00B050"/>
                </a:solidFill>
              </a:rPr>
              <a:t>Blood Borne Pathogens</a:t>
            </a:r>
          </a:p>
          <a:p>
            <a:r>
              <a:rPr lang="en-US" sz="3200" b="1" dirty="0">
                <a:solidFill>
                  <a:schemeClr val="tx1"/>
                </a:solidFill>
              </a:rPr>
              <a:t>Formaldehyde</a:t>
            </a:r>
          </a:p>
          <a:p>
            <a:r>
              <a:rPr lang="en-US" sz="3200" b="1" dirty="0">
                <a:solidFill>
                  <a:schemeClr val="tx1"/>
                </a:solidFill>
              </a:rPr>
              <a:t>Respirators</a:t>
            </a:r>
          </a:p>
          <a:p>
            <a:pPr marL="0" indent="0">
              <a:buNone/>
            </a:pPr>
            <a:endParaRPr lang="en-US" dirty="0"/>
          </a:p>
          <a:p>
            <a:endParaRPr lang="en-US" dirty="0"/>
          </a:p>
        </p:txBody>
      </p:sp>
    </p:spTree>
    <p:extLst>
      <p:ext uri="{BB962C8B-B14F-4D97-AF65-F5344CB8AC3E}">
        <p14:creationId xmlns:p14="http://schemas.microsoft.com/office/powerpoint/2010/main" val="1209308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Medical Evaluation</a:t>
            </a:r>
          </a:p>
        </p:txBody>
      </p:sp>
      <p:sp>
        <p:nvSpPr>
          <p:cNvPr id="3" name="Content Placeholder 2"/>
          <p:cNvSpPr>
            <a:spLocks noGrp="1"/>
          </p:cNvSpPr>
          <p:nvPr>
            <p:ph sz="half" idx="1"/>
          </p:nvPr>
        </p:nvSpPr>
        <p:spPr/>
        <p:txBody>
          <a:bodyPr>
            <a:normAutofit/>
          </a:bodyPr>
          <a:lstStyle/>
          <a:p>
            <a:pPr marL="0" indent="0">
              <a:buNone/>
            </a:pPr>
            <a:r>
              <a:rPr lang="en-US" dirty="0"/>
              <a:t>Required if:</a:t>
            </a:r>
          </a:p>
          <a:p>
            <a:pPr marL="0" indent="0">
              <a:buNone/>
            </a:pPr>
            <a:endParaRPr lang="en-US" dirty="0"/>
          </a:p>
          <a:p>
            <a:pPr marL="0" indent="0">
              <a:buNone/>
            </a:pPr>
            <a:r>
              <a:rPr lang="en-US" dirty="0"/>
              <a:t>Exposure above Action Level</a:t>
            </a:r>
          </a:p>
          <a:p>
            <a:pPr marL="0" indent="0">
              <a:buNone/>
            </a:pPr>
            <a:endParaRPr lang="en-US" dirty="0"/>
          </a:p>
          <a:p>
            <a:pPr marL="0" indent="0">
              <a:buNone/>
            </a:pPr>
            <a:r>
              <a:rPr lang="en-US" dirty="0"/>
              <a:t>Symptoms of Exposure</a:t>
            </a:r>
          </a:p>
          <a:p>
            <a:pPr marL="0" indent="0">
              <a:buNone/>
            </a:pPr>
            <a:endParaRPr lang="en-US" dirty="0"/>
          </a:p>
          <a:p>
            <a:pPr marL="0" indent="0">
              <a:buNone/>
            </a:pPr>
            <a:r>
              <a:rPr lang="en-US" dirty="0"/>
              <a:t>Exposed due to a Spill</a:t>
            </a:r>
          </a:p>
        </p:txBody>
      </p:sp>
      <p:sp>
        <p:nvSpPr>
          <p:cNvPr id="4" name="Slide Number Placeholder 3"/>
          <p:cNvSpPr>
            <a:spLocks noGrp="1"/>
          </p:cNvSpPr>
          <p:nvPr>
            <p:ph type="sldNum" sz="quarter" idx="12"/>
          </p:nvPr>
        </p:nvSpPr>
        <p:spPr/>
        <p:txBody>
          <a:bodyPr/>
          <a:lstStyle/>
          <a:p>
            <a:fld id="{AFA9B6B0-EF38-7740-AE26-68018C648942}" type="slidenum">
              <a:rPr lang="en-US" smtClean="0"/>
              <a:t>40</a:t>
            </a:fld>
            <a:endParaRPr lang="en-US" dirty="0"/>
          </a:p>
        </p:txBody>
      </p:sp>
      <p:pic>
        <p:nvPicPr>
          <p:cNvPr id="9" name="Content Placeholder 8" descr="A doctor and patient discussing something&#10;&#10;Description automatically generated">
            <a:extLst>
              <a:ext uri="{FF2B5EF4-FFF2-40B4-BE49-F238E27FC236}">
                <a16:creationId xmlns:a16="http://schemas.microsoft.com/office/drawing/2014/main" id="{6CEF33F9-EBBF-D90E-DB7D-CA78E3996DB1}"/>
              </a:ext>
            </a:extLst>
          </p:cNvPr>
          <p:cNvPicPr>
            <a:picLocks noGrp="1" noChangeAspect="1"/>
          </p:cNvPicPr>
          <p:nvPr>
            <p:ph sz="half" idx="2"/>
          </p:nvPr>
        </p:nvPicPr>
        <p:blipFill>
          <a:blip r:embed="rId3"/>
          <a:stretch>
            <a:fillRect/>
          </a:stretch>
        </p:blipFill>
        <p:spPr>
          <a:xfrm>
            <a:off x="4495800" y="1600200"/>
            <a:ext cx="4313852" cy="2875901"/>
          </a:xfrm>
        </p:spPr>
      </p:pic>
    </p:spTree>
    <p:extLst>
      <p:ext uri="{BB962C8B-B14F-4D97-AF65-F5344CB8AC3E}">
        <p14:creationId xmlns:p14="http://schemas.microsoft.com/office/powerpoint/2010/main" val="177907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Exposure Monitoring</a:t>
            </a:r>
          </a:p>
        </p:txBody>
      </p:sp>
      <p:sp>
        <p:nvSpPr>
          <p:cNvPr id="3" name="Content Placeholder 2"/>
          <p:cNvSpPr>
            <a:spLocks noGrp="1"/>
          </p:cNvSpPr>
          <p:nvPr>
            <p:ph sz="half" idx="1"/>
          </p:nvPr>
        </p:nvSpPr>
        <p:spPr/>
        <p:txBody>
          <a:bodyPr>
            <a:normAutofit/>
          </a:bodyPr>
          <a:lstStyle/>
          <a:p>
            <a:pPr marL="0" indent="0">
              <a:buNone/>
            </a:pPr>
            <a:r>
              <a:rPr lang="en-US" dirty="0"/>
              <a:t>Formaldehyde Badge</a:t>
            </a:r>
          </a:p>
          <a:p>
            <a:pPr marL="0" indent="0">
              <a:buNone/>
            </a:pPr>
            <a:endParaRPr lang="en-US" dirty="0"/>
          </a:p>
          <a:p>
            <a:pPr marL="0" indent="0">
              <a:buNone/>
            </a:pPr>
            <a:r>
              <a:rPr lang="en-US" dirty="0"/>
              <a:t>Absorbs vapors throughout work day</a:t>
            </a:r>
          </a:p>
        </p:txBody>
      </p:sp>
      <p:sp>
        <p:nvSpPr>
          <p:cNvPr id="4" name="Slide Number Placeholder 3"/>
          <p:cNvSpPr>
            <a:spLocks noGrp="1"/>
          </p:cNvSpPr>
          <p:nvPr>
            <p:ph type="sldNum" sz="quarter" idx="12"/>
          </p:nvPr>
        </p:nvSpPr>
        <p:spPr/>
        <p:txBody>
          <a:bodyPr/>
          <a:lstStyle/>
          <a:p>
            <a:fld id="{AFA9B6B0-EF38-7740-AE26-68018C648942}" type="slidenum">
              <a:rPr lang="en-US" smtClean="0"/>
              <a:t>41</a:t>
            </a:fld>
            <a:endParaRPr lang="en-US" dirty="0"/>
          </a:p>
        </p:txBody>
      </p:sp>
      <p:pic>
        <p:nvPicPr>
          <p:cNvPr id="13" name="Content Placeholder 12" descr="A close up of a pair of purple and orange objects&#10;&#10;Description automatically generated">
            <a:extLst>
              <a:ext uri="{FF2B5EF4-FFF2-40B4-BE49-F238E27FC236}">
                <a16:creationId xmlns:a16="http://schemas.microsoft.com/office/drawing/2014/main" id="{2A11A910-4E4A-CC1B-FD3B-34F813BD7999}"/>
              </a:ext>
            </a:extLst>
          </p:cNvPr>
          <p:cNvPicPr>
            <a:picLocks noGrp="1" noChangeAspect="1"/>
          </p:cNvPicPr>
          <p:nvPr>
            <p:ph sz="half" idx="2"/>
          </p:nvPr>
        </p:nvPicPr>
        <p:blipFill>
          <a:blip r:embed="rId3"/>
          <a:stretch>
            <a:fillRect/>
          </a:stretch>
        </p:blipFill>
        <p:spPr>
          <a:xfrm>
            <a:off x="4735064" y="1600200"/>
            <a:ext cx="3864872" cy="3407671"/>
          </a:xfrm>
        </p:spPr>
      </p:pic>
    </p:spTree>
    <p:extLst>
      <p:ext uri="{BB962C8B-B14F-4D97-AF65-F5344CB8AC3E}">
        <p14:creationId xmlns:p14="http://schemas.microsoft.com/office/powerpoint/2010/main" val="3559278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Limit Exposure</a:t>
            </a:r>
          </a:p>
        </p:txBody>
      </p:sp>
      <p:sp>
        <p:nvSpPr>
          <p:cNvPr id="3" name="Content Placeholder 2"/>
          <p:cNvSpPr>
            <a:spLocks noGrp="1"/>
          </p:cNvSpPr>
          <p:nvPr>
            <p:ph sz="half" idx="1"/>
          </p:nvPr>
        </p:nvSpPr>
        <p:spPr/>
        <p:txBody>
          <a:bodyPr>
            <a:normAutofit/>
          </a:bodyPr>
          <a:lstStyle/>
          <a:p>
            <a:pPr marL="0" indent="0">
              <a:buNone/>
            </a:pPr>
            <a:r>
              <a:rPr lang="en-US" dirty="0"/>
              <a:t>Administrative Controls:</a:t>
            </a:r>
          </a:p>
          <a:p>
            <a:pPr marL="0" indent="0">
              <a:buNone/>
            </a:pPr>
            <a:r>
              <a:rPr lang="en-US" dirty="0"/>
              <a:t>	Training (&gt;0.1%)</a:t>
            </a:r>
          </a:p>
          <a:p>
            <a:pPr marL="0" indent="0">
              <a:buNone/>
            </a:pPr>
            <a:r>
              <a:rPr lang="en-US" dirty="0"/>
              <a:t>	Best Practices</a:t>
            </a:r>
          </a:p>
          <a:p>
            <a:pPr marL="0" indent="0">
              <a:buNone/>
            </a:pPr>
            <a:r>
              <a:rPr lang="en-US" dirty="0"/>
              <a:t>	Injury/Spill Response</a:t>
            </a:r>
          </a:p>
          <a:p>
            <a:pPr marL="0" indent="0">
              <a:buNone/>
            </a:pPr>
            <a:r>
              <a:rPr lang="en-US" dirty="0"/>
              <a:t>	Signage</a:t>
            </a:r>
          </a:p>
        </p:txBody>
      </p:sp>
      <p:sp>
        <p:nvSpPr>
          <p:cNvPr id="4" name="Slide Number Placeholder 3"/>
          <p:cNvSpPr>
            <a:spLocks noGrp="1"/>
          </p:cNvSpPr>
          <p:nvPr>
            <p:ph type="sldNum" sz="quarter" idx="12"/>
          </p:nvPr>
        </p:nvSpPr>
        <p:spPr/>
        <p:txBody>
          <a:bodyPr/>
          <a:lstStyle/>
          <a:p>
            <a:fld id="{AFA9B6B0-EF38-7740-AE26-68018C648942}" type="slidenum">
              <a:rPr lang="en-US" smtClean="0"/>
              <a:t>42</a:t>
            </a:fld>
            <a:endParaRPr lang="en-US" dirty="0"/>
          </a:p>
        </p:txBody>
      </p:sp>
      <p:pic>
        <p:nvPicPr>
          <p:cNvPr id="6" name="Content Placeholder 5" descr="A red and white sign with white text&#10;&#10;Description automatically generated">
            <a:extLst>
              <a:ext uri="{FF2B5EF4-FFF2-40B4-BE49-F238E27FC236}">
                <a16:creationId xmlns:a16="http://schemas.microsoft.com/office/drawing/2014/main" id="{C2BE119D-9BE5-B006-1753-C1655B6E1634}"/>
              </a:ext>
            </a:extLst>
          </p:cNvPr>
          <p:cNvPicPr>
            <a:picLocks noGrp="1" noChangeAspect="1"/>
          </p:cNvPicPr>
          <p:nvPr>
            <p:ph sz="half" idx="2"/>
          </p:nvPr>
        </p:nvPicPr>
        <p:blipFill>
          <a:blip r:embed="rId3"/>
          <a:stretch>
            <a:fillRect/>
          </a:stretch>
        </p:blipFill>
        <p:spPr>
          <a:xfrm>
            <a:off x="4495800" y="1600200"/>
            <a:ext cx="4323259" cy="3086100"/>
          </a:xfrm>
        </p:spPr>
      </p:pic>
    </p:spTree>
    <p:extLst>
      <p:ext uri="{BB962C8B-B14F-4D97-AF65-F5344CB8AC3E}">
        <p14:creationId xmlns:p14="http://schemas.microsoft.com/office/powerpoint/2010/main" val="1816013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Limit Exposure</a:t>
            </a:r>
          </a:p>
        </p:txBody>
      </p:sp>
      <p:sp>
        <p:nvSpPr>
          <p:cNvPr id="3" name="Content Placeholder 2"/>
          <p:cNvSpPr>
            <a:spLocks noGrp="1"/>
          </p:cNvSpPr>
          <p:nvPr>
            <p:ph sz="half" idx="1"/>
          </p:nvPr>
        </p:nvSpPr>
        <p:spPr/>
        <p:txBody>
          <a:bodyPr>
            <a:normAutofit lnSpcReduction="10000"/>
          </a:bodyPr>
          <a:lstStyle/>
          <a:p>
            <a:pPr marL="0" indent="0">
              <a:buNone/>
            </a:pPr>
            <a:r>
              <a:rPr lang="en-US" dirty="0"/>
              <a:t>Engineering Controls:</a:t>
            </a:r>
          </a:p>
          <a:p>
            <a:pPr marL="0" indent="0">
              <a:buNone/>
            </a:pPr>
            <a:r>
              <a:rPr lang="en-US" dirty="0"/>
              <a:t>	Fume Hood</a:t>
            </a:r>
          </a:p>
          <a:p>
            <a:pPr marL="0" indent="0">
              <a:buNone/>
            </a:pPr>
            <a:r>
              <a:rPr lang="en-US" dirty="0"/>
              <a:t>	Downdraft Table</a:t>
            </a:r>
          </a:p>
          <a:p>
            <a:pPr marL="0" indent="0">
              <a:buNone/>
            </a:pPr>
            <a:r>
              <a:rPr lang="en-US" dirty="0"/>
              <a:t>	Snorkel</a:t>
            </a:r>
          </a:p>
          <a:p>
            <a:pPr marL="0" indent="0">
              <a:buNone/>
            </a:pPr>
            <a:r>
              <a:rPr lang="en-US" dirty="0"/>
              <a:t>PPE:</a:t>
            </a:r>
          </a:p>
          <a:p>
            <a:pPr marL="0" indent="0">
              <a:buNone/>
            </a:pPr>
            <a:r>
              <a:rPr lang="en-US" dirty="0"/>
              <a:t>	Gloves</a:t>
            </a:r>
          </a:p>
          <a:p>
            <a:pPr marL="0" indent="0">
              <a:buNone/>
            </a:pPr>
            <a:r>
              <a:rPr lang="en-US" dirty="0"/>
              <a:t>	Lab Coat/Apron/Boots</a:t>
            </a:r>
          </a:p>
          <a:p>
            <a:pPr marL="0" indent="0">
              <a:buNone/>
            </a:pPr>
            <a:r>
              <a:rPr lang="en-US" dirty="0"/>
              <a:t>	Goggles/Face Shield</a:t>
            </a:r>
          </a:p>
          <a:p>
            <a:pPr marL="0" indent="0">
              <a:buNone/>
            </a:pPr>
            <a:r>
              <a:rPr lang="en-US" dirty="0"/>
              <a:t>	Respirator</a:t>
            </a:r>
          </a:p>
        </p:txBody>
      </p:sp>
      <p:sp>
        <p:nvSpPr>
          <p:cNvPr id="4" name="Slide Number Placeholder 3"/>
          <p:cNvSpPr>
            <a:spLocks noGrp="1"/>
          </p:cNvSpPr>
          <p:nvPr>
            <p:ph type="sldNum" sz="quarter" idx="12"/>
          </p:nvPr>
        </p:nvSpPr>
        <p:spPr/>
        <p:txBody>
          <a:bodyPr/>
          <a:lstStyle/>
          <a:p>
            <a:fld id="{AFA9B6B0-EF38-7740-AE26-68018C648942}" type="slidenum">
              <a:rPr lang="en-US" smtClean="0"/>
              <a:t>43</a:t>
            </a:fld>
            <a:endParaRPr lang="en-US" dirty="0"/>
          </a:p>
        </p:txBody>
      </p:sp>
      <p:pic>
        <p:nvPicPr>
          <p:cNvPr id="9" name="Content Placeholder 8" descr="A person in a lab coat working in a laboratory&#10;&#10;Description automatically generated">
            <a:extLst>
              <a:ext uri="{FF2B5EF4-FFF2-40B4-BE49-F238E27FC236}">
                <a16:creationId xmlns:a16="http://schemas.microsoft.com/office/drawing/2014/main" id="{EBE63F8F-143F-4E36-7647-B819D3624735}"/>
              </a:ext>
            </a:extLst>
          </p:cNvPr>
          <p:cNvPicPr>
            <a:picLocks noGrp="1" noChangeAspect="1"/>
          </p:cNvPicPr>
          <p:nvPr>
            <p:ph sz="half" idx="2"/>
          </p:nvPr>
        </p:nvPicPr>
        <p:blipFill>
          <a:blip r:embed="rId3"/>
          <a:stretch>
            <a:fillRect/>
          </a:stretch>
        </p:blipFill>
        <p:spPr>
          <a:xfrm>
            <a:off x="5081451" y="1512346"/>
            <a:ext cx="3383282" cy="2537462"/>
          </a:xfrm>
        </p:spPr>
      </p:pic>
      <p:pic>
        <p:nvPicPr>
          <p:cNvPr id="11" name="Picture 10" descr="A person in blue scrubs standing at a stainless steel sink&#10;&#10;Description automatically generated">
            <a:extLst>
              <a:ext uri="{FF2B5EF4-FFF2-40B4-BE49-F238E27FC236}">
                <a16:creationId xmlns:a16="http://schemas.microsoft.com/office/drawing/2014/main" id="{05ECA707-BE04-94C0-4706-61585227A864}"/>
              </a:ext>
            </a:extLst>
          </p:cNvPr>
          <p:cNvPicPr>
            <a:picLocks noChangeAspect="1"/>
          </p:cNvPicPr>
          <p:nvPr/>
        </p:nvPicPr>
        <p:blipFill>
          <a:blip r:embed="rId4"/>
          <a:stretch>
            <a:fillRect/>
          </a:stretch>
        </p:blipFill>
        <p:spPr>
          <a:xfrm>
            <a:off x="5081451" y="4049808"/>
            <a:ext cx="3383282" cy="2368298"/>
          </a:xfrm>
          <a:prstGeom prst="rect">
            <a:avLst/>
          </a:prstGeom>
        </p:spPr>
      </p:pic>
    </p:spTree>
    <p:extLst>
      <p:ext uri="{BB962C8B-B14F-4D97-AF65-F5344CB8AC3E}">
        <p14:creationId xmlns:p14="http://schemas.microsoft.com/office/powerpoint/2010/main" val="4135609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Respirators</a:t>
            </a:r>
          </a:p>
        </p:txBody>
      </p:sp>
      <p:sp>
        <p:nvSpPr>
          <p:cNvPr id="3" name="Content Placeholder 2"/>
          <p:cNvSpPr>
            <a:spLocks noGrp="1"/>
          </p:cNvSpPr>
          <p:nvPr>
            <p:ph sz="half" idx="1"/>
          </p:nvPr>
        </p:nvSpPr>
        <p:spPr/>
        <p:txBody>
          <a:bodyPr>
            <a:normAutofit/>
          </a:bodyPr>
          <a:lstStyle/>
          <a:p>
            <a:pPr marL="0" indent="0">
              <a:buNone/>
            </a:pPr>
            <a:r>
              <a:rPr lang="en-US" dirty="0"/>
              <a:t>Required if:</a:t>
            </a:r>
          </a:p>
          <a:p>
            <a:pPr marL="0" indent="0">
              <a:buNone/>
            </a:pPr>
            <a:endParaRPr lang="en-US" dirty="0"/>
          </a:p>
          <a:p>
            <a:pPr marL="0" indent="0">
              <a:buNone/>
            </a:pPr>
            <a:r>
              <a:rPr lang="en-US" dirty="0"/>
              <a:t>Exposure cannot be reduced below limits.</a:t>
            </a:r>
          </a:p>
          <a:p>
            <a:pPr marL="0" indent="0">
              <a:buNone/>
            </a:pPr>
            <a:endParaRPr lang="en-US" dirty="0"/>
          </a:p>
          <a:p>
            <a:pPr marL="0" indent="0">
              <a:buNone/>
            </a:pPr>
            <a:r>
              <a:rPr lang="en-US" dirty="0"/>
              <a:t>Controls are not available.</a:t>
            </a:r>
          </a:p>
        </p:txBody>
      </p:sp>
      <p:sp>
        <p:nvSpPr>
          <p:cNvPr id="4" name="Slide Number Placeholder 3"/>
          <p:cNvSpPr>
            <a:spLocks noGrp="1"/>
          </p:cNvSpPr>
          <p:nvPr>
            <p:ph type="sldNum" sz="quarter" idx="12"/>
          </p:nvPr>
        </p:nvSpPr>
        <p:spPr/>
        <p:txBody>
          <a:bodyPr/>
          <a:lstStyle/>
          <a:p>
            <a:fld id="{AFA9B6B0-EF38-7740-AE26-68018C648942}" type="slidenum">
              <a:rPr lang="en-US" smtClean="0"/>
              <a:t>44</a:t>
            </a:fld>
            <a:endParaRPr lang="en-US" dirty="0"/>
          </a:p>
        </p:txBody>
      </p:sp>
      <p:pic>
        <p:nvPicPr>
          <p:cNvPr id="8" name="Content Placeholder 7" descr="A person wearing a gas mask&#10;&#10;Description automatically generated">
            <a:extLst>
              <a:ext uri="{FF2B5EF4-FFF2-40B4-BE49-F238E27FC236}">
                <a16:creationId xmlns:a16="http://schemas.microsoft.com/office/drawing/2014/main" id="{D4E8F1A9-F271-762A-5E31-43E054DBFE21}"/>
              </a:ext>
            </a:extLst>
          </p:cNvPr>
          <p:cNvPicPr>
            <a:picLocks noGrp="1" noChangeAspect="1"/>
          </p:cNvPicPr>
          <p:nvPr>
            <p:ph sz="half" idx="2"/>
          </p:nvPr>
        </p:nvPicPr>
        <p:blipFill>
          <a:blip r:embed="rId3"/>
          <a:stretch>
            <a:fillRect/>
          </a:stretch>
        </p:blipFill>
        <p:spPr>
          <a:xfrm>
            <a:off x="4719151" y="1600200"/>
            <a:ext cx="4185751" cy="4218710"/>
          </a:xfrm>
        </p:spPr>
      </p:pic>
    </p:spTree>
    <p:extLst>
      <p:ext uri="{BB962C8B-B14F-4D97-AF65-F5344CB8AC3E}">
        <p14:creationId xmlns:p14="http://schemas.microsoft.com/office/powerpoint/2010/main" val="104299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person wearing a hard hat and holding a clipboard&#10;&#10;Description automatically generated">
            <a:extLst>
              <a:ext uri="{FF2B5EF4-FFF2-40B4-BE49-F238E27FC236}">
                <a16:creationId xmlns:a16="http://schemas.microsoft.com/office/drawing/2014/main" id="{86BA16CD-5214-2A12-6D13-67C6CD7412B8}"/>
              </a:ext>
            </a:extLst>
          </p:cNvPr>
          <p:cNvPicPr>
            <a:picLocks noGrp="1" noChangeAspect="1"/>
          </p:cNvPicPr>
          <p:nvPr>
            <p:ph sz="half" idx="2"/>
          </p:nvPr>
        </p:nvPicPr>
        <p:blipFill>
          <a:blip r:embed="rId3"/>
          <a:stretch>
            <a:fillRect/>
          </a:stretch>
        </p:blipFill>
        <p:spPr>
          <a:xfrm>
            <a:off x="0" y="-96122"/>
            <a:ext cx="9143999" cy="7041264"/>
          </a:xfrm>
        </p:spPr>
      </p:pic>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Content Placeholder 2"/>
          <p:cNvSpPr>
            <a:spLocks noGrp="1"/>
          </p:cNvSpPr>
          <p:nvPr>
            <p:ph sz="half" idx="1"/>
          </p:nvPr>
        </p:nvSpPr>
        <p:spPr>
          <a:xfrm>
            <a:off x="792823" y="1480508"/>
            <a:ext cx="3892731" cy="4494265"/>
          </a:xfrm>
          <a:ln>
            <a:noFill/>
          </a:ln>
        </p:spPr>
        <p:txBody>
          <a:bodyPr>
            <a:normAutofit/>
          </a:bodyPr>
          <a:lstStyle/>
          <a:p>
            <a:pPr marL="0" indent="0" algn="ctr">
              <a:buNone/>
            </a:pPr>
            <a:r>
              <a:rPr lang="en-US" sz="3600" b="1" dirty="0">
                <a:ln w="18000">
                  <a:noFill/>
                  <a:prstDash val="solid"/>
                  <a:miter lim="800000"/>
                </a:ln>
                <a:solidFill>
                  <a:schemeClr val="tx1"/>
                </a:solidFill>
              </a:rPr>
              <a:t>AGENDA</a:t>
            </a:r>
          </a:p>
          <a:p>
            <a:pPr marL="0" indent="0" algn="ctr">
              <a:buNone/>
            </a:pPr>
            <a:endParaRPr lang="en-US" sz="2000" b="1" dirty="0">
              <a:ln w="18000">
                <a:noFill/>
                <a:prstDash val="solid"/>
                <a:miter lim="800000"/>
              </a:ln>
              <a:solidFill>
                <a:schemeClr val="tx1"/>
              </a:solidFill>
            </a:endParaRPr>
          </a:p>
          <a:p>
            <a:r>
              <a:rPr lang="en-US" sz="3200" b="1" dirty="0">
                <a:ln w="18000">
                  <a:noFill/>
                  <a:prstDash val="solid"/>
                  <a:miter lim="800000"/>
                </a:ln>
                <a:solidFill>
                  <a:schemeClr val="tx1"/>
                </a:solidFill>
              </a:rPr>
              <a:t>Blood Borne Pathogens</a:t>
            </a:r>
          </a:p>
          <a:p>
            <a:r>
              <a:rPr lang="en-US" sz="3200" b="1" dirty="0">
                <a:solidFill>
                  <a:schemeClr val="tx1"/>
                </a:solidFill>
              </a:rPr>
              <a:t>Formaldehyde</a:t>
            </a:r>
          </a:p>
          <a:p>
            <a:r>
              <a:rPr lang="en-US" sz="3200" b="1" dirty="0">
                <a:solidFill>
                  <a:srgbClr val="00B050"/>
                </a:solidFill>
              </a:rPr>
              <a:t>Respirators</a:t>
            </a:r>
          </a:p>
          <a:p>
            <a:pPr marL="0" indent="0">
              <a:buNone/>
            </a:pPr>
            <a:endParaRPr lang="en-US" dirty="0"/>
          </a:p>
          <a:p>
            <a:endParaRPr lang="en-US" dirty="0"/>
          </a:p>
        </p:txBody>
      </p:sp>
    </p:spTree>
    <p:extLst>
      <p:ext uri="{BB962C8B-B14F-4D97-AF65-F5344CB8AC3E}">
        <p14:creationId xmlns:p14="http://schemas.microsoft.com/office/powerpoint/2010/main" val="2421982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Wear the Right Respirator</a:t>
            </a:r>
          </a:p>
        </p:txBody>
      </p:sp>
      <p:sp>
        <p:nvSpPr>
          <p:cNvPr id="3" name="Content Placeholder 2"/>
          <p:cNvSpPr>
            <a:spLocks noGrp="1"/>
          </p:cNvSpPr>
          <p:nvPr>
            <p:ph sz="half" idx="1"/>
          </p:nvPr>
        </p:nvSpPr>
        <p:spPr>
          <a:xfrm>
            <a:off x="1901536" y="5517572"/>
            <a:ext cx="5683828" cy="1065789"/>
          </a:xfrm>
        </p:spPr>
        <p:txBody>
          <a:bodyPr>
            <a:normAutofit/>
          </a:bodyPr>
          <a:lstStyle/>
          <a:p>
            <a:pPr marL="0" indent="0">
              <a:buNone/>
            </a:pPr>
            <a:r>
              <a:rPr lang="en-US" dirty="0"/>
              <a:t>N-95             Half-Face or             PAPR</a:t>
            </a:r>
          </a:p>
          <a:p>
            <a:pPr marL="0" indent="0">
              <a:buNone/>
            </a:pPr>
            <a:r>
              <a:rPr lang="en-US" dirty="0"/>
              <a:t>	           Full-Face Cartridge</a:t>
            </a:r>
          </a:p>
        </p:txBody>
      </p:sp>
      <p:sp>
        <p:nvSpPr>
          <p:cNvPr id="4" name="Slide Number Placeholder 3"/>
          <p:cNvSpPr>
            <a:spLocks noGrp="1"/>
          </p:cNvSpPr>
          <p:nvPr>
            <p:ph type="sldNum" sz="quarter" idx="12"/>
          </p:nvPr>
        </p:nvSpPr>
        <p:spPr/>
        <p:txBody>
          <a:bodyPr/>
          <a:lstStyle/>
          <a:p>
            <a:fld id="{AFA9B6B0-EF38-7740-AE26-68018C648942}" type="slidenum">
              <a:rPr lang="en-US" smtClean="0"/>
              <a:t>46</a:t>
            </a:fld>
            <a:endParaRPr lang="en-US" dirty="0"/>
          </a:p>
        </p:txBody>
      </p:sp>
      <p:pic>
        <p:nvPicPr>
          <p:cNvPr id="7" name="Picture 5" descr="dust-mask">
            <a:extLst>
              <a:ext uri="{FF2B5EF4-FFF2-40B4-BE49-F238E27FC236}">
                <a16:creationId xmlns:a16="http://schemas.microsoft.com/office/drawing/2014/main" id="{ED719096-1596-98C9-3119-BA162EAE4559}"/>
              </a:ext>
            </a:extLst>
          </p:cNvPr>
          <p:cNvPicPr>
            <a:picLocks noGrp="1" noChangeAspect="1" noChangeArrowheads="1"/>
          </p:cNvPicPr>
          <p:nvPr>
            <p:ph sz="half" idx="2"/>
          </p:nvPr>
        </p:nvPicPr>
        <p:blipFill>
          <a:blip r:embed="rId3" cstate="print"/>
          <a:srcRect/>
          <a:stretch>
            <a:fillRect/>
          </a:stretch>
        </p:blipFill>
        <p:spPr bwMode="auto">
          <a:xfrm>
            <a:off x="1366405" y="1275193"/>
            <a:ext cx="6411190" cy="4096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1449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Wear the Right Respirator</a:t>
            </a:r>
          </a:p>
        </p:txBody>
      </p:sp>
      <p:sp>
        <p:nvSpPr>
          <p:cNvPr id="4" name="Slide Number Placeholder 3"/>
          <p:cNvSpPr>
            <a:spLocks noGrp="1"/>
          </p:cNvSpPr>
          <p:nvPr>
            <p:ph type="sldNum" sz="quarter" idx="12"/>
          </p:nvPr>
        </p:nvSpPr>
        <p:spPr/>
        <p:txBody>
          <a:bodyPr/>
          <a:lstStyle/>
          <a:p>
            <a:fld id="{AFA9B6B0-EF38-7740-AE26-68018C648942}" type="slidenum">
              <a:rPr lang="en-US" smtClean="0"/>
              <a:t>47</a:t>
            </a:fld>
            <a:endParaRPr lang="en-US" dirty="0"/>
          </a:p>
        </p:txBody>
      </p:sp>
      <p:sp>
        <p:nvSpPr>
          <p:cNvPr id="6" name="Content Placeholder 5">
            <a:extLst>
              <a:ext uri="{FF2B5EF4-FFF2-40B4-BE49-F238E27FC236}">
                <a16:creationId xmlns:a16="http://schemas.microsoft.com/office/drawing/2014/main" id="{8E44468C-9491-2CDA-425B-6204BB2AF78E}"/>
              </a:ext>
            </a:extLst>
          </p:cNvPr>
          <p:cNvSpPr>
            <a:spLocks noGrp="1"/>
          </p:cNvSpPr>
          <p:nvPr>
            <p:ph sz="half" idx="2"/>
          </p:nvPr>
        </p:nvSpPr>
        <p:spPr/>
        <p:txBody>
          <a:bodyPr>
            <a:normAutofit lnSpcReduction="10000"/>
          </a:bodyPr>
          <a:lstStyle/>
          <a:p>
            <a:pPr marL="0" indent="0">
              <a:buNone/>
            </a:pPr>
            <a:r>
              <a:rPr lang="en-US" dirty="0"/>
              <a:t>Particulates</a:t>
            </a:r>
          </a:p>
          <a:p>
            <a:pPr marL="0" indent="0">
              <a:buNone/>
            </a:pPr>
            <a:endParaRPr lang="en-US" dirty="0"/>
          </a:p>
          <a:p>
            <a:pPr marL="0" indent="0">
              <a:buNone/>
            </a:pPr>
            <a:r>
              <a:rPr lang="en-US" dirty="0"/>
              <a:t>Depends on the Cartridge (Vapors, Particles)</a:t>
            </a:r>
          </a:p>
          <a:p>
            <a:pPr marL="0" indent="0">
              <a:buNone/>
            </a:pPr>
            <a:endParaRPr lang="en-US" dirty="0"/>
          </a:p>
          <a:p>
            <a:pPr marL="0" indent="0">
              <a:buNone/>
            </a:pPr>
            <a:r>
              <a:rPr lang="en-US" dirty="0"/>
              <a:t>Depends on the Filter (Vapors, Particles)</a:t>
            </a:r>
          </a:p>
          <a:p>
            <a:pPr marL="0" indent="0">
              <a:buNone/>
            </a:pPr>
            <a:endParaRPr lang="en-US" dirty="0"/>
          </a:p>
          <a:p>
            <a:pPr marL="0" indent="0">
              <a:buNone/>
            </a:pPr>
            <a:r>
              <a:rPr lang="en-US" dirty="0"/>
              <a:t>Low Oxygen or Very Toxic </a:t>
            </a:r>
            <a:r>
              <a:rPr lang="en-US" dirty="0" err="1"/>
              <a:t>Condtions</a:t>
            </a:r>
            <a:endParaRPr lang="en-US" dirty="0"/>
          </a:p>
          <a:p>
            <a:pPr marL="0" indent="0">
              <a:buNone/>
            </a:pPr>
            <a:endParaRPr lang="en-US" dirty="0"/>
          </a:p>
        </p:txBody>
      </p:sp>
      <p:sp>
        <p:nvSpPr>
          <p:cNvPr id="9" name="Content Placeholder 8">
            <a:extLst>
              <a:ext uri="{FF2B5EF4-FFF2-40B4-BE49-F238E27FC236}">
                <a16:creationId xmlns:a16="http://schemas.microsoft.com/office/drawing/2014/main" id="{8AC091C2-5C29-75D8-684F-6FD6B54731F4}"/>
              </a:ext>
            </a:extLst>
          </p:cNvPr>
          <p:cNvSpPr>
            <a:spLocks noGrp="1"/>
          </p:cNvSpPr>
          <p:nvPr>
            <p:ph sz="half" idx="1"/>
          </p:nvPr>
        </p:nvSpPr>
        <p:spPr/>
        <p:txBody>
          <a:bodyPr>
            <a:normAutofit lnSpcReduction="10000"/>
          </a:bodyPr>
          <a:lstStyle/>
          <a:p>
            <a:r>
              <a:rPr lang="en-US" dirty="0"/>
              <a:t>N-95</a:t>
            </a:r>
          </a:p>
          <a:p>
            <a:endParaRPr lang="en-US" dirty="0"/>
          </a:p>
          <a:p>
            <a:r>
              <a:rPr lang="en-US" dirty="0"/>
              <a:t>Cartridge</a:t>
            </a:r>
          </a:p>
          <a:p>
            <a:endParaRPr lang="en-US" dirty="0"/>
          </a:p>
          <a:p>
            <a:endParaRPr lang="en-US" dirty="0"/>
          </a:p>
          <a:p>
            <a:r>
              <a:rPr lang="en-US" dirty="0"/>
              <a:t>PAPR</a:t>
            </a:r>
          </a:p>
          <a:p>
            <a:endParaRPr lang="en-US" dirty="0"/>
          </a:p>
          <a:p>
            <a:endParaRPr lang="en-US" dirty="0"/>
          </a:p>
          <a:p>
            <a:r>
              <a:rPr lang="en-US" dirty="0"/>
              <a:t>SCUBA</a:t>
            </a:r>
          </a:p>
          <a:p>
            <a:pPr marL="0" indent="0">
              <a:buNone/>
            </a:pPr>
            <a:endParaRPr lang="en-US" dirty="0"/>
          </a:p>
          <a:p>
            <a:endParaRPr lang="en-US" dirty="0"/>
          </a:p>
        </p:txBody>
      </p:sp>
    </p:spTree>
    <p:extLst>
      <p:ext uri="{BB962C8B-B14F-4D97-AF65-F5344CB8AC3E}">
        <p14:creationId xmlns:p14="http://schemas.microsoft.com/office/powerpoint/2010/main" val="1285970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Maintenance</a:t>
            </a:r>
          </a:p>
        </p:txBody>
      </p:sp>
      <p:sp>
        <p:nvSpPr>
          <p:cNvPr id="3" name="Content Placeholder 2"/>
          <p:cNvSpPr>
            <a:spLocks noGrp="1"/>
          </p:cNvSpPr>
          <p:nvPr>
            <p:ph sz="half" idx="1"/>
          </p:nvPr>
        </p:nvSpPr>
        <p:spPr/>
        <p:txBody>
          <a:bodyPr>
            <a:normAutofit/>
          </a:bodyPr>
          <a:lstStyle/>
          <a:p>
            <a:pPr marL="0" indent="0">
              <a:buNone/>
            </a:pPr>
            <a:r>
              <a:rPr lang="en-US" dirty="0"/>
              <a:t>Clean after Use</a:t>
            </a:r>
          </a:p>
          <a:p>
            <a:pPr marL="0" indent="0">
              <a:buNone/>
            </a:pPr>
            <a:endParaRPr lang="en-US" dirty="0"/>
          </a:p>
          <a:p>
            <a:pPr marL="0" indent="0">
              <a:buNone/>
            </a:pPr>
            <a:r>
              <a:rPr lang="en-US" dirty="0"/>
              <a:t>Replace as needed</a:t>
            </a:r>
          </a:p>
          <a:p>
            <a:pPr marL="0" indent="0">
              <a:buNone/>
            </a:pPr>
            <a:endParaRPr lang="en-US" dirty="0"/>
          </a:p>
          <a:p>
            <a:pPr marL="0" indent="0">
              <a:buNone/>
            </a:pPr>
            <a:r>
              <a:rPr lang="en-US" dirty="0"/>
              <a:t>Seal Check</a:t>
            </a:r>
          </a:p>
          <a:p>
            <a:pPr marL="0" indent="0">
              <a:buNone/>
            </a:pPr>
            <a:endParaRPr lang="en-US" dirty="0"/>
          </a:p>
          <a:p>
            <a:pPr marL="0" indent="0">
              <a:buNone/>
            </a:pPr>
            <a:r>
              <a:rPr lang="en-US" dirty="0"/>
              <a:t>Cartridges</a:t>
            </a:r>
          </a:p>
        </p:txBody>
      </p:sp>
      <p:sp>
        <p:nvSpPr>
          <p:cNvPr id="4" name="Slide Number Placeholder 3"/>
          <p:cNvSpPr>
            <a:spLocks noGrp="1"/>
          </p:cNvSpPr>
          <p:nvPr>
            <p:ph type="sldNum" sz="quarter" idx="12"/>
          </p:nvPr>
        </p:nvSpPr>
        <p:spPr/>
        <p:txBody>
          <a:bodyPr/>
          <a:lstStyle/>
          <a:p>
            <a:fld id="{AFA9B6B0-EF38-7740-AE26-68018C648942}" type="slidenum">
              <a:rPr lang="en-US" smtClean="0"/>
              <a:t>48</a:t>
            </a:fld>
            <a:endParaRPr lang="en-US" dirty="0"/>
          </a:p>
        </p:txBody>
      </p:sp>
      <p:pic>
        <p:nvPicPr>
          <p:cNvPr id="7" name="Content Placeholder 6" descr="A person cleaning a mask&#10;&#10;Description automatically generated">
            <a:extLst>
              <a:ext uri="{FF2B5EF4-FFF2-40B4-BE49-F238E27FC236}">
                <a16:creationId xmlns:a16="http://schemas.microsoft.com/office/drawing/2014/main" id="{F3ABA9BD-AFA5-018C-5322-8FF3AFF69813}"/>
              </a:ext>
            </a:extLst>
          </p:cNvPr>
          <p:cNvPicPr>
            <a:picLocks noGrp="1" noChangeAspect="1"/>
          </p:cNvPicPr>
          <p:nvPr>
            <p:ph sz="half" idx="2"/>
          </p:nvPr>
        </p:nvPicPr>
        <p:blipFill>
          <a:blip r:embed="rId3"/>
          <a:stretch>
            <a:fillRect/>
          </a:stretch>
        </p:blipFill>
        <p:spPr>
          <a:xfrm>
            <a:off x="4311000" y="1727849"/>
            <a:ext cx="4270664" cy="4270664"/>
          </a:xfrm>
        </p:spPr>
      </p:pic>
    </p:spTree>
    <p:extLst>
      <p:ext uri="{BB962C8B-B14F-4D97-AF65-F5344CB8AC3E}">
        <p14:creationId xmlns:p14="http://schemas.microsoft.com/office/powerpoint/2010/main" val="4078752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Seal Check</a:t>
            </a:r>
          </a:p>
        </p:txBody>
      </p:sp>
      <p:sp>
        <p:nvSpPr>
          <p:cNvPr id="3" name="Content Placeholder 2"/>
          <p:cNvSpPr>
            <a:spLocks noGrp="1"/>
          </p:cNvSpPr>
          <p:nvPr>
            <p:ph sz="half" idx="1"/>
          </p:nvPr>
        </p:nvSpPr>
        <p:spPr>
          <a:xfrm>
            <a:off x="583531" y="5293895"/>
            <a:ext cx="7976937" cy="832268"/>
          </a:xfrm>
        </p:spPr>
        <p:txBody>
          <a:bodyPr>
            <a:normAutofit/>
          </a:bodyPr>
          <a:lstStyle/>
          <a:p>
            <a:pPr marL="0" indent="0">
              <a:buNone/>
            </a:pPr>
            <a:r>
              <a:rPr lang="en-US" dirty="0"/>
              <a:t>Perform a “Seal Check” prior to using the respirator.</a:t>
            </a:r>
          </a:p>
        </p:txBody>
      </p:sp>
      <p:sp>
        <p:nvSpPr>
          <p:cNvPr id="4" name="Slide Number Placeholder 3"/>
          <p:cNvSpPr>
            <a:spLocks noGrp="1"/>
          </p:cNvSpPr>
          <p:nvPr>
            <p:ph type="sldNum" sz="quarter" idx="12"/>
          </p:nvPr>
        </p:nvSpPr>
        <p:spPr/>
        <p:txBody>
          <a:bodyPr/>
          <a:lstStyle/>
          <a:p>
            <a:fld id="{AFA9B6B0-EF38-7740-AE26-68018C648942}" type="slidenum">
              <a:rPr lang="en-US" smtClean="0"/>
              <a:t>49</a:t>
            </a:fld>
            <a:endParaRPr lang="en-US" dirty="0"/>
          </a:p>
        </p:txBody>
      </p:sp>
      <p:pic>
        <p:nvPicPr>
          <p:cNvPr id="9" name="Content Placeholder 8" descr="A person wearing a respirator&#10;&#10;Description automatically generated">
            <a:extLst>
              <a:ext uri="{FF2B5EF4-FFF2-40B4-BE49-F238E27FC236}">
                <a16:creationId xmlns:a16="http://schemas.microsoft.com/office/drawing/2014/main" id="{E9C669BB-4CAD-5882-D892-C601D1C23C7E}"/>
              </a:ext>
            </a:extLst>
          </p:cNvPr>
          <p:cNvPicPr>
            <a:picLocks noGrp="1" noChangeAspect="1"/>
          </p:cNvPicPr>
          <p:nvPr>
            <p:ph sz="half" idx="2"/>
          </p:nvPr>
        </p:nvPicPr>
        <p:blipFill>
          <a:blip r:embed="rId3"/>
          <a:stretch>
            <a:fillRect/>
          </a:stretch>
        </p:blipFill>
        <p:spPr>
          <a:xfrm>
            <a:off x="1089334" y="1382655"/>
            <a:ext cx="6965331" cy="3370321"/>
          </a:xfrm>
        </p:spPr>
      </p:pic>
    </p:spTree>
    <p:extLst>
      <p:ext uri="{BB962C8B-B14F-4D97-AF65-F5344CB8AC3E}">
        <p14:creationId xmlns:p14="http://schemas.microsoft.com/office/powerpoint/2010/main" val="362060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What are Bloodborne Pathogens?</a:t>
            </a:r>
            <a:endParaRPr lang="en-US" altLang="en-US" dirty="0"/>
          </a:p>
        </p:txBody>
      </p:sp>
      <p:sp>
        <p:nvSpPr>
          <p:cNvPr id="18435" name="Content Placeholder 3"/>
          <p:cNvSpPr>
            <a:spLocks noGrp="1"/>
          </p:cNvSpPr>
          <p:nvPr>
            <p:ph sz="half" idx="2"/>
          </p:nvPr>
        </p:nvSpPr>
        <p:spPr>
          <a:xfrm>
            <a:off x="904009" y="2805546"/>
            <a:ext cx="7502236" cy="3174568"/>
          </a:xfrm>
        </p:spPr>
        <p:txBody>
          <a:bodyPr>
            <a:normAutofit/>
          </a:bodyPr>
          <a:lstStyle/>
          <a:p>
            <a:pPr marL="0" indent="0" algn="ctr" eaLnBrk="1" hangingPunct="1">
              <a:buFont typeface="Wingdings 3" pitchFamily="18" charset="2"/>
              <a:buNone/>
            </a:pPr>
            <a:r>
              <a:rPr lang="en-US" altLang="en-US" dirty="0">
                <a:solidFill>
                  <a:srgbClr val="FFFF00"/>
                </a:solidFill>
              </a:rPr>
              <a:t>Infectious microorganisms in Blood </a:t>
            </a:r>
          </a:p>
          <a:p>
            <a:pPr marL="0" indent="0" algn="ctr" eaLnBrk="1" hangingPunct="1">
              <a:buFont typeface="Wingdings 3" pitchFamily="18" charset="2"/>
              <a:buNone/>
            </a:pPr>
            <a:r>
              <a:rPr lang="en-US" altLang="en-US" dirty="0">
                <a:solidFill>
                  <a:srgbClr val="FFFF00"/>
                </a:solidFill>
              </a:rPr>
              <a:t>Can cause disease in humans </a:t>
            </a:r>
          </a:p>
          <a:p>
            <a:pPr marL="0" indent="0" eaLnBrk="1" hangingPunct="1">
              <a:buFont typeface="Wingdings 3" pitchFamily="18" charset="2"/>
              <a:buNone/>
            </a:pPr>
            <a:endParaRPr lang="en-US" altLang="en-US" dirty="0">
              <a:solidFill>
                <a:srgbClr val="FFFF00"/>
              </a:solidFill>
            </a:endParaRPr>
          </a:p>
          <a:p>
            <a:pPr marL="0" indent="0" algn="ctr" eaLnBrk="1" hangingPunct="1">
              <a:buFont typeface="Wingdings 3" pitchFamily="18" charset="2"/>
              <a:buNone/>
            </a:pPr>
            <a:r>
              <a:rPr lang="en-US" altLang="en-US" dirty="0"/>
              <a:t>Sometimes found in:</a:t>
            </a:r>
          </a:p>
          <a:p>
            <a:pPr marL="0" indent="0" algn="ctr" eaLnBrk="1" hangingPunct="1">
              <a:buFont typeface="Wingdings 3" pitchFamily="18" charset="2"/>
              <a:buNone/>
            </a:pPr>
            <a:r>
              <a:rPr lang="en-US" altLang="en-US" dirty="0">
                <a:solidFill>
                  <a:srgbClr val="FFFF00"/>
                </a:solidFill>
              </a:rPr>
              <a:t>Other body fluids</a:t>
            </a:r>
          </a:p>
          <a:p>
            <a:pPr marL="0" indent="0" algn="ctr" eaLnBrk="1" hangingPunct="1">
              <a:buFont typeface="Wingdings 3" pitchFamily="18" charset="2"/>
              <a:buNone/>
            </a:pPr>
            <a:r>
              <a:rPr lang="en-US" altLang="en-US" dirty="0">
                <a:solidFill>
                  <a:srgbClr val="FFFF00"/>
                </a:solidFill>
              </a:rPr>
              <a:t>Non-human Primate research animals</a:t>
            </a:r>
          </a:p>
        </p:txBody>
      </p:sp>
      <p:pic>
        <p:nvPicPr>
          <p:cNvPr id="2" name="Picture 6" descr="Hepatitis B is a major global health problem. Image via Shutterstock.com">
            <a:extLst>
              <a:ext uri="{FF2B5EF4-FFF2-40B4-BE49-F238E27FC236}">
                <a16:creationId xmlns:a16="http://schemas.microsoft.com/office/drawing/2014/main" id="{546A3936-6AD4-CFE2-65AD-DB210B70E4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4891" y="1490931"/>
            <a:ext cx="2414218" cy="10408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91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Fit Tests</a:t>
            </a:r>
          </a:p>
        </p:txBody>
      </p:sp>
      <p:sp>
        <p:nvSpPr>
          <p:cNvPr id="3" name="Content Placeholder 2"/>
          <p:cNvSpPr>
            <a:spLocks noGrp="1"/>
          </p:cNvSpPr>
          <p:nvPr>
            <p:ph sz="half" idx="1"/>
          </p:nvPr>
        </p:nvSpPr>
        <p:spPr/>
        <p:txBody>
          <a:bodyPr>
            <a:normAutofit/>
          </a:bodyPr>
          <a:lstStyle/>
          <a:p>
            <a:pPr marL="0" indent="0">
              <a:buNone/>
            </a:pPr>
            <a:r>
              <a:rPr lang="en-US" dirty="0"/>
              <a:t>Required Annually</a:t>
            </a:r>
          </a:p>
          <a:p>
            <a:pPr marL="0" indent="0">
              <a:buNone/>
            </a:pPr>
            <a:endParaRPr lang="en-US" dirty="0"/>
          </a:p>
          <a:p>
            <a:pPr marL="0" indent="0">
              <a:buNone/>
            </a:pPr>
            <a:r>
              <a:rPr lang="en-US" dirty="0"/>
              <a:t>Occupational Health</a:t>
            </a:r>
          </a:p>
          <a:p>
            <a:pPr marL="0" indent="0">
              <a:buNone/>
            </a:pPr>
            <a:endParaRPr lang="en-US" dirty="0"/>
          </a:p>
          <a:p>
            <a:pPr marL="0" indent="0">
              <a:buNone/>
            </a:pPr>
            <a:r>
              <a:rPr lang="en-US" dirty="0"/>
              <a:t>No Beards!</a:t>
            </a:r>
          </a:p>
        </p:txBody>
      </p:sp>
      <p:sp>
        <p:nvSpPr>
          <p:cNvPr id="4" name="Slide Number Placeholder 3"/>
          <p:cNvSpPr>
            <a:spLocks noGrp="1"/>
          </p:cNvSpPr>
          <p:nvPr>
            <p:ph type="sldNum" sz="quarter" idx="12"/>
          </p:nvPr>
        </p:nvSpPr>
        <p:spPr/>
        <p:txBody>
          <a:bodyPr/>
          <a:lstStyle/>
          <a:p>
            <a:fld id="{AFA9B6B0-EF38-7740-AE26-68018C648942}" type="slidenum">
              <a:rPr lang="en-US" smtClean="0"/>
              <a:t>50</a:t>
            </a:fld>
            <a:endParaRPr lang="en-US" dirty="0"/>
          </a:p>
        </p:txBody>
      </p:sp>
      <p:pic>
        <p:nvPicPr>
          <p:cNvPr id="7" name="Content Placeholder 6" descr="A person wearing a mask and a mask&#10;&#10;Description automatically generated">
            <a:extLst>
              <a:ext uri="{FF2B5EF4-FFF2-40B4-BE49-F238E27FC236}">
                <a16:creationId xmlns:a16="http://schemas.microsoft.com/office/drawing/2014/main" id="{985BA4BA-95E4-BA8D-33E0-B9C5F4220D8E}"/>
              </a:ext>
            </a:extLst>
          </p:cNvPr>
          <p:cNvPicPr>
            <a:picLocks noGrp="1" noChangeAspect="1"/>
          </p:cNvPicPr>
          <p:nvPr>
            <p:ph sz="half" idx="2"/>
          </p:nvPr>
        </p:nvPicPr>
        <p:blipFill>
          <a:blip r:embed="rId3"/>
          <a:stretch>
            <a:fillRect/>
          </a:stretch>
        </p:blipFill>
        <p:spPr>
          <a:xfrm>
            <a:off x="4038600" y="1417638"/>
            <a:ext cx="4762500" cy="4995862"/>
          </a:xfrm>
        </p:spPr>
      </p:pic>
    </p:spTree>
    <p:extLst>
      <p:ext uri="{BB962C8B-B14F-4D97-AF65-F5344CB8AC3E}">
        <p14:creationId xmlns:p14="http://schemas.microsoft.com/office/powerpoint/2010/main" val="593643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Medical Questionnaire</a:t>
            </a:r>
          </a:p>
        </p:txBody>
      </p:sp>
      <p:sp>
        <p:nvSpPr>
          <p:cNvPr id="3" name="Content Placeholder 2"/>
          <p:cNvSpPr>
            <a:spLocks noGrp="1"/>
          </p:cNvSpPr>
          <p:nvPr>
            <p:ph sz="half" idx="1"/>
          </p:nvPr>
        </p:nvSpPr>
        <p:spPr/>
        <p:txBody>
          <a:bodyPr>
            <a:normAutofit/>
          </a:bodyPr>
          <a:lstStyle/>
          <a:p>
            <a:pPr marL="0" indent="0">
              <a:buNone/>
            </a:pPr>
            <a:r>
              <a:rPr lang="en-US" dirty="0"/>
              <a:t>Checklist of Health Problems</a:t>
            </a:r>
          </a:p>
          <a:p>
            <a:pPr marL="0" indent="0">
              <a:buNone/>
            </a:pPr>
            <a:endParaRPr lang="en-US" dirty="0"/>
          </a:p>
          <a:p>
            <a:pPr marL="0" indent="0">
              <a:buNone/>
            </a:pPr>
            <a:r>
              <a:rPr lang="en-US" dirty="0"/>
              <a:t>Reviewed by Physician</a:t>
            </a:r>
          </a:p>
        </p:txBody>
      </p:sp>
      <p:sp>
        <p:nvSpPr>
          <p:cNvPr id="4" name="Slide Number Placeholder 3"/>
          <p:cNvSpPr>
            <a:spLocks noGrp="1"/>
          </p:cNvSpPr>
          <p:nvPr>
            <p:ph type="sldNum" sz="quarter" idx="12"/>
          </p:nvPr>
        </p:nvSpPr>
        <p:spPr/>
        <p:txBody>
          <a:bodyPr/>
          <a:lstStyle/>
          <a:p>
            <a:fld id="{AFA9B6B0-EF38-7740-AE26-68018C648942}" type="slidenum">
              <a:rPr lang="en-US" smtClean="0"/>
              <a:t>51</a:t>
            </a:fld>
            <a:endParaRPr lang="en-US" dirty="0"/>
          </a:p>
        </p:txBody>
      </p:sp>
      <p:pic>
        <p:nvPicPr>
          <p:cNvPr id="7" name="Content Placeholder 6" descr="A doctor and patient discussing something&#10;&#10;Description automatically generated">
            <a:extLst>
              <a:ext uri="{FF2B5EF4-FFF2-40B4-BE49-F238E27FC236}">
                <a16:creationId xmlns:a16="http://schemas.microsoft.com/office/drawing/2014/main" id="{83257799-C292-5FF5-F3BF-0DDEBD63FC3D}"/>
              </a:ext>
            </a:extLst>
          </p:cNvPr>
          <p:cNvPicPr>
            <a:picLocks noGrp="1" noChangeAspect="1"/>
          </p:cNvPicPr>
          <p:nvPr>
            <p:ph sz="half" idx="2"/>
          </p:nvPr>
        </p:nvPicPr>
        <p:blipFill>
          <a:blip r:embed="rId3"/>
          <a:stretch>
            <a:fillRect/>
          </a:stretch>
        </p:blipFill>
        <p:spPr>
          <a:xfrm>
            <a:off x="4322510" y="1600200"/>
            <a:ext cx="4291554" cy="2861036"/>
          </a:xfrm>
        </p:spPr>
      </p:pic>
    </p:spTree>
    <p:extLst>
      <p:ext uri="{BB962C8B-B14F-4D97-AF65-F5344CB8AC3E}">
        <p14:creationId xmlns:p14="http://schemas.microsoft.com/office/powerpoint/2010/main" val="4149294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274638"/>
            <a:ext cx="8593282" cy="1143000"/>
          </a:xfrm>
        </p:spPr>
        <p:txBody>
          <a:bodyPr>
            <a:normAutofit fontScale="90000"/>
          </a:bodyPr>
          <a:lstStyle/>
          <a:p>
            <a:pPr marL="0" indent="0">
              <a:buNone/>
            </a:pPr>
            <a:r>
              <a:rPr lang="en-US" dirty="0"/>
              <a:t>OEHS Safety Training Bio Labs Unit – Quiz</a:t>
            </a:r>
          </a:p>
        </p:txBody>
      </p:sp>
      <p:sp>
        <p:nvSpPr>
          <p:cNvPr id="4" name="Slide Number Placeholder 3"/>
          <p:cNvSpPr>
            <a:spLocks noGrp="1"/>
          </p:cNvSpPr>
          <p:nvPr>
            <p:ph type="sldNum" sz="quarter" idx="12"/>
          </p:nvPr>
        </p:nvSpPr>
        <p:spPr/>
        <p:txBody>
          <a:bodyPr/>
          <a:lstStyle/>
          <a:p>
            <a:fld id="{AFA9B6B0-EF38-7740-AE26-68018C648942}" type="slidenum">
              <a:rPr lang="en-US" smtClean="0"/>
              <a:t>52</a:t>
            </a:fld>
            <a:endParaRPr lang="en-US" dirty="0"/>
          </a:p>
        </p:txBody>
      </p:sp>
      <p:sp>
        <p:nvSpPr>
          <p:cNvPr id="13" name="Content Placeholder 2">
            <a:extLst>
              <a:ext uri="{FF2B5EF4-FFF2-40B4-BE49-F238E27FC236}">
                <a16:creationId xmlns:a16="http://schemas.microsoft.com/office/drawing/2014/main" id="{AEA20467-CEC3-52AC-BC87-611497BE5BC8}"/>
              </a:ext>
            </a:extLst>
          </p:cNvPr>
          <p:cNvSpPr txBox="1">
            <a:spLocks/>
          </p:cNvSpPr>
          <p:nvPr/>
        </p:nvSpPr>
        <p:spPr>
          <a:xfrm>
            <a:off x="457200" y="1536191"/>
            <a:ext cx="6483927" cy="4625617"/>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Staff/Faculty – search on </a:t>
            </a:r>
            <a:r>
              <a:rPr lang="en-US" dirty="0" err="1"/>
              <a:t>TULearn</a:t>
            </a:r>
            <a:endParaRPr lang="en-US" dirty="0"/>
          </a:p>
          <a:p>
            <a:pPr marL="0" indent="0">
              <a:buNone/>
            </a:pPr>
            <a:r>
              <a:rPr lang="en-US" sz="2000" dirty="0">
                <a:hlinkClick r:id="rId3"/>
              </a:rPr>
              <a:t>https://tulane.bridgeapp.com/learner/courses/1457aa1e/enroll</a:t>
            </a:r>
            <a:endParaRPr lang="en-US" sz="2000" dirty="0"/>
          </a:p>
          <a:p>
            <a:pPr marL="0" indent="0">
              <a:buNone/>
            </a:pPr>
            <a:endParaRPr lang="en-US" sz="2000" dirty="0"/>
          </a:p>
          <a:p>
            <a:pPr marL="0" indent="0">
              <a:buNone/>
            </a:pPr>
            <a:endParaRPr lang="en-US" sz="2000" dirty="0"/>
          </a:p>
          <a:p>
            <a:pPr marL="0" indent="0">
              <a:buNone/>
            </a:pPr>
            <a:r>
              <a:rPr lang="en-US" dirty="0"/>
              <a:t>Students – CANVAS</a:t>
            </a:r>
          </a:p>
          <a:p>
            <a:pPr marL="0" indent="0">
              <a:buNone/>
            </a:pPr>
            <a:r>
              <a:rPr lang="en-US" sz="1800" dirty="0"/>
              <a:t>https://tulane.instructure.com/courses/2281002/quizzes/4204124</a:t>
            </a:r>
            <a:r>
              <a:rPr lang="en-US" dirty="0"/>
              <a:t>	Access Code: </a:t>
            </a:r>
            <a:r>
              <a:rPr lang="en-US" dirty="0" err="1"/>
              <a:t>scishield</a:t>
            </a:r>
            <a:endParaRPr lang="en-US" dirty="0"/>
          </a:p>
          <a:p>
            <a:pPr marL="0" indent="0">
              <a:buNone/>
            </a:pPr>
            <a:endParaRPr lang="en-US" dirty="0"/>
          </a:p>
          <a:p>
            <a:pPr marL="0" indent="0">
              <a:buNone/>
            </a:pPr>
            <a:r>
              <a:rPr lang="en-US" dirty="0"/>
              <a:t>Training Portal Signup:</a:t>
            </a:r>
          </a:p>
          <a:p>
            <a:pPr marL="0" indent="0">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https://tulane.instructure.com/enroll/JL4C6A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800" dirty="0"/>
          </a:p>
          <a:p>
            <a:pPr marL="0" indent="0">
              <a:buNone/>
            </a:pPr>
            <a:endParaRPr lang="en-US" dirty="0"/>
          </a:p>
        </p:txBody>
      </p:sp>
      <p:pic>
        <p:nvPicPr>
          <p:cNvPr id="5" name="Picture 4" descr="A qr code on a white background&#10;&#10;Description automatically generated">
            <a:extLst>
              <a:ext uri="{FF2B5EF4-FFF2-40B4-BE49-F238E27FC236}">
                <a16:creationId xmlns:a16="http://schemas.microsoft.com/office/drawing/2014/main" id="{33D2544B-0E33-22D0-117B-295176789890}"/>
              </a:ext>
            </a:extLst>
          </p:cNvPr>
          <p:cNvPicPr>
            <a:picLocks noChangeAspect="1"/>
          </p:cNvPicPr>
          <p:nvPr/>
        </p:nvPicPr>
        <p:blipFill>
          <a:blip r:embed="rId5"/>
          <a:stretch>
            <a:fillRect/>
          </a:stretch>
        </p:blipFill>
        <p:spPr>
          <a:xfrm>
            <a:off x="7372351" y="1337110"/>
            <a:ext cx="1314449" cy="1314449"/>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93AFD071-02AE-B4EF-3792-9E1B44039D51}"/>
              </a:ext>
            </a:extLst>
          </p:cNvPr>
          <p:cNvPicPr>
            <a:picLocks noChangeAspect="1"/>
          </p:cNvPicPr>
          <p:nvPr/>
        </p:nvPicPr>
        <p:blipFill>
          <a:blip r:embed="rId6"/>
          <a:stretch>
            <a:fillRect/>
          </a:stretch>
        </p:blipFill>
        <p:spPr>
          <a:xfrm>
            <a:off x="7372351" y="3056806"/>
            <a:ext cx="1314449" cy="1314449"/>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B3B11976-88F1-5A9B-F4CA-AADDD0347153}"/>
              </a:ext>
            </a:extLst>
          </p:cNvPr>
          <p:cNvPicPr>
            <a:picLocks noChangeAspect="1"/>
          </p:cNvPicPr>
          <p:nvPr/>
        </p:nvPicPr>
        <p:blipFill>
          <a:blip r:embed="rId7"/>
          <a:stretch>
            <a:fillRect/>
          </a:stretch>
        </p:blipFill>
        <p:spPr>
          <a:xfrm>
            <a:off x="7372350" y="4944629"/>
            <a:ext cx="1314449" cy="1314449"/>
          </a:xfrm>
          <a:prstGeom prst="rect">
            <a:avLst/>
          </a:prstGeom>
        </p:spPr>
      </p:pic>
    </p:spTree>
    <p:extLst>
      <p:ext uri="{BB962C8B-B14F-4D97-AF65-F5344CB8AC3E}">
        <p14:creationId xmlns:p14="http://schemas.microsoft.com/office/powerpoint/2010/main" val="2324773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25456" y="175351"/>
            <a:ext cx="2624470" cy="675167"/>
          </a:xfrm>
        </p:spPr>
        <p:txBody>
          <a:bodyPr/>
          <a:lstStyle/>
          <a:p>
            <a:pPr marL="0" indent="0">
              <a:buNone/>
            </a:pPr>
            <a:r>
              <a:rPr lang="en-US" dirty="0"/>
              <a:t>Any Questions??</a:t>
            </a:r>
          </a:p>
        </p:txBody>
      </p:sp>
      <p:pic>
        <p:nvPicPr>
          <p:cNvPr id="2" name="Picture 1" descr="Logo&#10;&#10;Description automatically generated">
            <a:extLst>
              <a:ext uri="{FF2B5EF4-FFF2-40B4-BE49-F238E27FC236}">
                <a16:creationId xmlns:a16="http://schemas.microsoft.com/office/drawing/2014/main" id="{61DF3BFF-4E22-8772-2948-3355D2144735}"/>
              </a:ext>
            </a:extLst>
          </p:cNvPr>
          <p:cNvPicPr>
            <a:picLocks noChangeAspect="1"/>
          </p:cNvPicPr>
          <p:nvPr/>
        </p:nvPicPr>
        <p:blipFill>
          <a:blip r:embed="rId2"/>
          <a:stretch>
            <a:fillRect/>
          </a:stretch>
        </p:blipFill>
        <p:spPr>
          <a:xfrm>
            <a:off x="2462645" y="1319645"/>
            <a:ext cx="4218709" cy="4218709"/>
          </a:xfrm>
          <a:prstGeom prst="rect">
            <a:avLst/>
          </a:prstGeom>
        </p:spPr>
      </p:pic>
    </p:spTree>
    <p:extLst>
      <p:ext uri="{BB962C8B-B14F-4D97-AF65-F5344CB8AC3E}">
        <p14:creationId xmlns:p14="http://schemas.microsoft.com/office/powerpoint/2010/main" val="288823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Blood and OPIM</a:t>
            </a:r>
            <a:endParaRPr lang="en-US" altLang="en-US" dirty="0"/>
          </a:p>
        </p:txBody>
      </p:sp>
      <p:sp>
        <p:nvSpPr>
          <p:cNvPr id="18435" name="Content Placeholder 3"/>
          <p:cNvSpPr>
            <a:spLocks noGrp="1"/>
          </p:cNvSpPr>
          <p:nvPr>
            <p:ph sz="half" idx="2"/>
          </p:nvPr>
        </p:nvSpPr>
        <p:spPr>
          <a:xfrm>
            <a:off x="2795155" y="1828800"/>
            <a:ext cx="6086220" cy="4151314"/>
          </a:xfrm>
        </p:spPr>
        <p:txBody>
          <a:bodyPr>
            <a:normAutofit/>
          </a:bodyPr>
          <a:lstStyle/>
          <a:p>
            <a:pPr marL="0" indent="0" eaLnBrk="1" hangingPunct="1">
              <a:buFont typeface="Wingdings 3" pitchFamily="18" charset="2"/>
              <a:buNone/>
            </a:pPr>
            <a:r>
              <a:rPr lang="en-US" altLang="en-US" dirty="0">
                <a:solidFill>
                  <a:srgbClr val="FFFF00"/>
                </a:solidFill>
              </a:rPr>
              <a:t>Blood</a:t>
            </a:r>
            <a:r>
              <a:rPr lang="en-US" altLang="en-US" dirty="0"/>
              <a:t> </a:t>
            </a:r>
          </a:p>
          <a:p>
            <a:pPr marL="0" indent="0" eaLnBrk="1" hangingPunct="1">
              <a:buFont typeface="Wingdings 3" pitchFamily="18" charset="2"/>
              <a:buNone/>
            </a:pPr>
            <a:r>
              <a:rPr lang="en-US" altLang="en-US" dirty="0"/>
              <a:t>Blood components</a:t>
            </a:r>
          </a:p>
          <a:p>
            <a:pPr marL="0" indent="0" eaLnBrk="1" hangingPunct="1">
              <a:buFont typeface="Wingdings 3" pitchFamily="18" charset="2"/>
              <a:buNone/>
            </a:pPr>
            <a:r>
              <a:rPr lang="en-US" altLang="en-US" dirty="0"/>
              <a:t>Products made from blood</a:t>
            </a:r>
          </a:p>
          <a:p>
            <a:pPr marL="0" indent="0" eaLnBrk="1" hangingPunct="1">
              <a:buFont typeface="Wingdings 3" pitchFamily="18" charset="2"/>
              <a:buNone/>
            </a:pPr>
            <a:endParaRPr lang="en-US" altLang="en-US" sz="1200" dirty="0"/>
          </a:p>
          <a:p>
            <a:pPr marL="0" indent="0" eaLnBrk="1" hangingPunct="1">
              <a:buFont typeface="Wingdings 3" pitchFamily="18" charset="2"/>
              <a:buNone/>
            </a:pPr>
            <a:endParaRPr lang="en-US" altLang="en-US" dirty="0">
              <a:solidFill>
                <a:srgbClr val="FFFF00"/>
              </a:solidFill>
            </a:endParaRPr>
          </a:p>
          <a:p>
            <a:pPr marL="0" indent="0" eaLnBrk="1" hangingPunct="1">
              <a:buFont typeface="Wingdings 3" pitchFamily="18" charset="2"/>
              <a:buNone/>
            </a:pPr>
            <a:r>
              <a:rPr lang="en-US" altLang="en-US" dirty="0">
                <a:solidFill>
                  <a:srgbClr val="FFFF00"/>
                </a:solidFill>
              </a:rPr>
              <a:t>Other Potentially Infectious Materials </a:t>
            </a:r>
          </a:p>
          <a:p>
            <a:pPr marL="0" indent="0" eaLnBrk="1" hangingPunct="1">
              <a:buFont typeface="Wingdings 3" pitchFamily="18" charset="2"/>
              <a:buNone/>
            </a:pPr>
            <a:r>
              <a:rPr lang="en-US" altLang="en-US" dirty="0">
                <a:solidFill>
                  <a:schemeClr val="bg1"/>
                </a:solidFill>
              </a:rPr>
              <a:t>B</a:t>
            </a:r>
            <a:r>
              <a:rPr lang="en-US" altLang="en-US" dirty="0"/>
              <a:t>ody fluids</a:t>
            </a:r>
          </a:p>
          <a:p>
            <a:pPr marL="0" indent="0" eaLnBrk="1" hangingPunct="1">
              <a:buFont typeface="Wingdings 3" pitchFamily="18" charset="2"/>
              <a:buNone/>
            </a:pPr>
            <a:r>
              <a:rPr lang="en-US" altLang="en-US" dirty="0"/>
              <a:t>Unfixed tissues or organs</a:t>
            </a:r>
          </a:p>
        </p:txBody>
      </p:sp>
      <p:pic>
        <p:nvPicPr>
          <p:cNvPr id="3" name="Picture 2">
            <a:extLst>
              <a:ext uri="{FF2B5EF4-FFF2-40B4-BE49-F238E27FC236}">
                <a16:creationId xmlns:a16="http://schemas.microsoft.com/office/drawing/2014/main" id="{0410AAD7-16FE-5BA8-2CAC-126AAB77029E}"/>
              </a:ext>
            </a:extLst>
          </p:cNvPr>
          <p:cNvPicPr>
            <a:picLocks noChangeAspect="1"/>
          </p:cNvPicPr>
          <p:nvPr/>
        </p:nvPicPr>
        <p:blipFill>
          <a:blip r:embed="rId3"/>
          <a:stretch>
            <a:fillRect/>
          </a:stretch>
        </p:blipFill>
        <p:spPr>
          <a:xfrm>
            <a:off x="457200" y="3904457"/>
            <a:ext cx="2133085" cy="2461641"/>
          </a:xfrm>
          <a:prstGeom prst="rect">
            <a:avLst/>
          </a:prstGeom>
          <a:ln w="25400">
            <a:noFill/>
          </a:ln>
        </p:spPr>
      </p:pic>
      <p:pic>
        <p:nvPicPr>
          <p:cNvPr id="5" name="Picture 4" descr="A hand holding a test tube with a purple cap&#10;&#10;Description automatically generated">
            <a:extLst>
              <a:ext uri="{FF2B5EF4-FFF2-40B4-BE49-F238E27FC236}">
                <a16:creationId xmlns:a16="http://schemas.microsoft.com/office/drawing/2014/main" id="{FA2A442E-0B46-33A2-CF90-3F0BB04C3E53}"/>
              </a:ext>
            </a:extLst>
          </p:cNvPr>
          <p:cNvPicPr>
            <a:picLocks noChangeAspect="1"/>
          </p:cNvPicPr>
          <p:nvPr/>
        </p:nvPicPr>
        <p:blipFill>
          <a:blip r:embed="rId4"/>
          <a:stretch>
            <a:fillRect/>
          </a:stretch>
        </p:blipFill>
        <p:spPr>
          <a:xfrm>
            <a:off x="457200" y="1606370"/>
            <a:ext cx="1951153" cy="2109355"/>
          </a:xfrm>
          <a:prstGeom prst="rect">
            <a:avLst/>
          </a:prstGeom>
        </p:spPr>
      </p:pic>
    </p:spTree>
    <p:extLst>
      <p:ext uri="{BB962C8B-B14F-4D97-AF65-F5344CB8AC3E}">
        <p14:creationId xmlns:p14="http://schemas.microsoft.com/office/powerpoint/2010/main" val="259466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Rule of Thumb</a:t>
            </a:r>
          </a:p>
        </p:txBody>
      </p:sp>
      <p:sp>
        <p:nvSpPr>
          <p:cNvPr id="3" name="Content Placeholder 2"/>
          <p:cNvSpPr>
            <a:spLocks noGrp="1"/>
          </p:cNvSpPr>
          <p:nvPr>
            <p:ph sz="half" idx="1"/>
          </p:nvPr>
        </p:nvSpPr>
        <p:spPr>
          <a:xfrm>
            <a:off x="457199" y="1600200"/>
            <a:ext cx="5268192" cy="4525963"/>
          </a:xfrm>
        </p:spPr>
        <p:txBody>
          <a:bodyPr>
            <a:normAutofit/>
          </a:bodyPr>
          <a:lstStyle/>
          <a:p>
            <a:pPr algn="ctr">
              <a:buNone/>
            </a:pPr>
            <a:endParaRPr lang="en-US" sz="2800" b="1" u="sng" dirty="0">
              <a:solidFill>
                <a:srgbClr val="FFFF00"/>
              </a:solidFill>
            </a:endParaRPr>
          </a:p>
          <a:p>
            <a:pPr algn="ctr">
              <a:buNone/>
            </a:pPr>
            <a:endParaRPr lang="en-US" sz="2800" b="1" u="sng" dirty="0">
              <a:solidFill>
                <a:srgbClr val="FFFF00"/>
              </a:solidFill>
            </a:endParaRPr>
          </a:p>
          <a:p>
            <a:pPr algn="ctr">
              <a:buNone/>
            </a:pPr>
            <a:r>
              <a:rPr lang="en-US" sz="3600" b="1" u="sng" dirty="0">
                <a:solidFill>
                  <a:srgbClr val="FFFF00"/>
                </a:solidFill>
              </a:rPr>
              <a:t>All blood and body fluids should be treated as infectious!</a:t>
            </a:r>
          </a:p>
        </p:txBody>
      </p:sp>
      <p:pic>
        <p:nvPicPr>
          <p:cNvPr id="4" name="Picture 1" descr="http://angelmaynard.com/wp-content/uploads/2011/02/Thumbs-up2.jpg">
            <a:extLst>
              <a:ext uri="{FF2B5EF4-FFF2-40B4-BE49-F238E27FC236}">
                <a16:creationId xmlns:a16="http://schemas.microsoft.com/office/drawing/2014/main" id="{7742BBFF-F323-22F2-8CFB-85A6150F92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3005" y="1901537"/>
            <a:ext cx="2655588"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6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Modes of Transmission</a:t>
            </a:r>
          </a:p>
        </p:txBody>
      </p:sp>
      <p:sp>
        <p:nvSpPr>
          <p:cNvPr id="3" name="Content Placeholder 2"/>
          <p:cNvSpPr>
            <a:spLocks noGrp="1"/>
          </p:cNvSpPr>
          <p:nvPr>
            <p:ph sz="half" idx="1"/>
          </p:nvPr>
        </p:nvSpPr>
        <p:spPr>
          <a:xfrm>
            <a:off x="4104409" y="1714501"/>
            <a:ext cx="4114799" cy="4525963"/>
          </a:xfrm>
        </p:spPr>
        <p:txBody>
          <a:bodyPr>
            <a:normAutofit/>
          </a:bodyPr>
          <a:lstStyle/>
          <a:p>
            <a:pPr algn="ctr">
              <a:buNone/>
            </a:pPr>
            <a:r>
              <a:rPr lang="en-US" sz="3600" b="1" dirty="0">
                <a:solidFill>
                  <a:srgbClr val="FFFF00"/>
                </a:solidFill>
              </a:rPr>
              <a:t>Needlestick</a:t>
            </a:r>
          </a:p>
          <a:p>
            <a:pPr algn="ctr">
              <a:buNone/>
            </a:pPr>
            <a:endParaRPr lang="en-US" b="1" dirty="0">
              <a:solidFill>
                <a:srgbClr val="FFFF00"/>
              </a:solidFill>
            </a:endParaRPr>
          </a:p>
          <a:p>
            <a:pPr algn="ctr">
              <a:buNone/>
            </a:pPr>
            <a:endParaRPr lang="en-US" b="1" dirty="0">
              <a:solidFill>
                <a:srgbClr val="FFFF00"/>
              </a:solidFill>
            </a:endParaRPr>
          </a:p>
          <a:p>
            <a:pPr algn="ctr">
              <a:buNone/>
            </a:pPr>
            <a:r>
              <a:rPr lang="en-US" sz="3600" b="1" dirty="0">
                <a:solidFill>
                  <a:srgbClr val="FFFF00"/>
                </a:solidFill>
              </a:rPr>
              <a:t>Cut, Bite, Abrasion</a:t>
            </a:r>
          </a:p>
          <a:p>
            <a:pPr algn="ctr">
              <a:buNone/>
            </a:pPr>
            <a:endParaRPr lang="en-US" b="1" dirty="0">
              <a:solidFill>
                <a:srgbClr val="FFFF00"/>
              </a:solidFill>
            </a:endParaRPr>
          </a:p>
          <a:p>
            <a:pPr algn="ctr">
              <a:buNone/>
            </a:pPr>
            <a:endParaRPr lang="en-US" b="1" dirty="0">
              <a:solidFill>
                <a:srgbClr val="FFFF00"/>
              </a:solidFill>
            </a:endParaRPr>
          </a:p>
          <a:p>
            <a:pPr algn="ctr">
              <a:buNone/>
            </a:pPr>
            <a:r>
              <a:rPr lang="en-US" sz="3600" b="1" dirty="0">
                <a:solidFill>
                  <a:srgbClr val="FFFF00"/>
                </a:solidFill>
              </a:rPr>
              <a:t>Eye or Mouth Splash</a:t>
            </a:r>
          </a:p>
        </p:txBody>
      </p:sp>
      <p:pic>
        <p:nvPicPr>
          <p:cNvPr id="5" name="Picture 5">
            <a:extLst>
              <a:ext uri="{FF2B5EF4-FFF2-40B4-BE49-F238E27FC236}">
                <a16:creationId xmlns:a16="http://schemas.microsoft.com/office/drawing/2014/main" id="{CDFB22BC-1354-0B85-72E4-5B38DB9BA2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192" y="1417638"/>
            <a:ext cx="2743200" cy="1264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close-up of a hand with scratches&#10;&#10;Description automatically generated">
            <a:extLst>
              <a:ext uri="{FF2B5EF4-FFF2-40B4-BE49-F238E27FC236}">
                <a16:creationId xmlns:a16="http://schemas.microsoft.com/office/drawing/2014/main" id="{BC72DFD9-D16B-64A4-05D5-02FFFBEE495E}"/>
              </a:ext>
            </a:extLst>
          </p:cNvPr>
          <p:cNvPicPr>
            <a:picLocks noChangeAspect="1"/>
          </p:cNvPicPr>
          <p:nvPr/>
        </p:nvPicPr>
        <p:blipFill>
          <a:blip r:embed="rId4"/>
          <a:stretch>
            <a:fillRect/>
          </a:stretch>
        </p:blipFill>
        <p:spPr>
          <a:xfrm>
            <a:off x="696192" y="2856850"/>
            <a:ext cx="2743200" cy="1615059"/>
          </a:xfrm>
          <a:prstGeom prst="rect">
            <a:avLst/>
          </a:prstGeom>
        </p:spPr>
      </p:pic>
      <p:pic>
        <p:nvPicPr>
          <p:cNvPr id="9" name="Picture 8" descr="A person washing his face under a faucet&#10;&#10;Description automatically generated">
            <a:extLst>
              <a:ext uri="{FF2B5EF4-FFF2-40B4-BE49-F238E27FC236}">
                <a16:creationId xmlns:a16="http://schemas.microsoft.com/office/drawing/2014/main" id="{28262502-B8D3-F410-7B41-4994EFE8E28F}"/>
              </a:ext>
            </a:extLst>
          </p:cNvPr>
          <p:cNvPicPr>
            <a:picLocks noChangeAspect="1"/>
          </p:cNvPicPr>
          <p:nvPr/>
        </p:nvPicPr>
        <p:blipFill>
          <a:blip r:embed="rId5"/>
          <a:stretch>
            <a:fillRect/>
          </a:stretch>
        </p:blipFill>
        <p:spPr>
          <a:xfrm>
            <a:off x="696192" y="4535689"/>
            <a:ext cx="2743200" cy="1809345"/>
          </a:xfrm>
          <a:prstGeom prst="rect">
            <a:avLst/>
          </a:prstGeom>
        </p:spPr>
      </p:pic>
    </p:spTree>
    <p:extLst>
      <p:ext uri="{BB962C8B-B14F-4D97-AF65-F5344CB8AC3E}">
        <p14:creationId xmlns:p14="http://schemas.microsoft.com/office/powerpoint/2010/main" val="55965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143000"/>
          </a:xfrm>
        </p:spPr>
        <p:txBody>
          <a:bodyPr anchor="ctr">
            <a:normAutofit/>
          </a:bodyPr>
          <a:lstStyle/>
          <a:p>
            <a:r>
              <a:rPr lang="en-US" dirty="0"/>
              <a:t>Most Common BBPs</a:t>
            </a:r>
            <a:endParaRPr lang="en-US" altLang="en-US" dirty="0"/>
          </a:p>
        </p:txBody>
      </p:sp>
      <p:pic>
        <p:nvPicPr>
          <p:cNvPr id="4" name="Picture 3" descr="A close-up of a virus&#10;&#10;Description automatically generated">
            <a:extLst>
              <a:ext uri="{FF2B5EF4-FFF2-40B4-BE49-F238E27FC236}">
                <a16:creationId xmlns:a16="http://schemas.microsoft.com/office/drawing/2014/main" id="{07A4AB63-40C5-0CD0-8D71-2A4FD51F52F6}"/>
              </a:ext>
            </a:extLst>
          </p:cNvPr>
          <p:cNvPicPr>
            <a:picLocks noChangeAspect="1"/>
          </p:cNvPicPr>
          <p:nvPr/>
        </p:nvPicPr>
        <p:blipFill rotWithShape="1">
          <a:blip r:embed="rId3"/>
          <a:srcRect l="10453" r="22625" b="3"/>
          <a:stretch/>
        </p:blipFill>
        <p:spPr>
          <a:xfrm>
            <a:off x="457200" y="1496291"/>
            <a:ext cx="4038600" cy="4525963"/>
          </a:xfrm>
          <a:prstGeom prst="rect">
            <a:avLst/>
          </a:prstGeom>
          <a:noFill/>
        </p:spPr>
      </p:pic>
      <p:sp>
        <p:nvSpPr>
          <p:cNvPr id="18435" name="Content Placeholder 3"/>
          <p:cNvSpPr>
            <a:spLocks noGrp="1"/>
          </p:cNvSpPr>
          <p:nvPr>
            <p:ph sz="half" idx="2"/>
          </p:nvPr>
        </p:nvSpPr>
        <p:spPr>
          <a:xfrm>
            <a:off x="5185064" y="1600200"/>
            <a:ext cx="3501736" cy="4525963"/>
          </a:xfrm>
        </p:spPr>
        <p:txBody>
          <a:bodyPr>
            <a:normAutofit/>
          </a:bodyPr>
          <a:lstStyle/>
          <a:p>
            <a:pPr marL="0" indent="0" eaLnBrk="1" hangingPunct="1">
              <a:buFont typeface="Wingdings 3" pitchFamily="18" charset="2"/>
              <a:buNone/>
            </a:pPr>
            <a:r>
              <a:rPr lang="en-US" altLang="en-US" sz="3200" dirty="0">
                <a:solidFill>
                  <a:srgbClr val="FFFF00"/>
                </a:solidFill>
              </a:rPr>
              <a:t>HIV</a:t>
            </a:r>
          </a:p>
          <a:p>
            <a:pPr marL="0" indent="0" eaLnBrk="1" hangingPunct="1">
              <a:buFont typeface="Wingdings 3" pitchFamily="18" charset="2"/>
              <a:buNone/>
            </a:pPr>
            <a:r>
              <a:rPr lang="en-US" altLang="en-US" sz="3200" dirty="0">
                <a:solidFill>
                  <a:srgbClr val="FFFF00"/>
                </a:solidFill>
              </a:rPr>
              <a:t>Viral </a:t>
            </a:r>
            <a:r>
              <a:rPr lang="en-US" altLang="en-US" sz="3200" dirty="0" err="1">
                <a:solidFill>
                  <a:srgbClr val="FFFF00"/>
                </a:solidFill>
              </a:rPr>
              <a:t>Hepatitus</a:t>
            </a:r>
            <a:endParaRPr lang="en-US" altLang="en-US" sz="3200" dirty="0">
              <a:solidFill>
                <a:srgbClr val="FFFF00"/>
              </a:solidFill>
            </a:endParaRPr>
          </a:p>
          <a:p>
            <a:pPr marL="0" indent="0" eaLnBrk="1" hangingPunct="1">
              <a:buFont typeface="Wingdings 3" pitchFamily="18" charset="2"/>
              <a:buNone/>
            </a:pPr>
            <a:r>
              <a:rPr lang="en-US" altLang="en-US" sz="3200" dirty="0"/>
              <a:t>*B Virus</a:t>
            </a:r>
          </a:p>
          <a:p>
            <a:pPr marL="0" indent="0" eaLnBrk="1" hangingPunct="1">
              <a:buFont typeface="Wingdings 3" pitchFamily="18" charset="2"/>
              <a:buNone/>
            </a:pPr>
            <a:endParaRPr lang="en-US" altLang="en-US" sz="3200" dirty="0"/>
          </a:p>
          <a:p>
            <a:pPr marL="0" indent="0" eaLnBrk="1" hangingPunct="1">
              <a:buFont typeface="Wingdings 3" pitchFamily="18" charset="2"/>
              <a:buNone/>
            </a:pPr>
            <a:r>
              <a:rPr lang="en-US" altLang="en-US" sz="3200" dirty="0"/>
              <a:t>Many others:</a:t>
            </a:r>
          </a:p>
          <a:p>
            <a:pPr marL="0" indent="0" eaLnBrk="1" hangingPunct="1">
              <a:buFont typeface="Wingdings 3" pitchFamily="18" charset="2"/>
              <a:buNone/>
            </a:pPr>
            <a:r>
              <a:rPr lang="en-US" altLang="en-US" sz="3200" dirty="0"/>
              <a:t>Malaria</a:t>
            </a:r>
          </a:p>
          <a:p>
            <a:pPr marL="0" indent="0" eaLnBrk="1" hangingPunct="1">
              <a:buFont typeface="Wingdings 3" pitchFamily="18" charset="2"/>
              <a:buNone/>
            </a:pPr>
            <a:r>
              <a:rPr lang="en-US" altLang="en-US" sz="3200" dirty="0"/>
              <a:t>Syphilis</a:t>
            </a:r>
          </a:p>
        </p:txBody>
      </p:sp>
      <p:sp>
        <p:nvSpPr>
          <p:cNvPr id="18440" name="Slide Number Placeholder 4">
            <a:extLst>
              <a:ext uri="{FF2B5EF4-FFF2-40B4-BE49-F238E27FC236}">
                <a16:creationId xmlns:a16="http://schemas.microsoft.com/office/drawing/2014/main" id="{15DBA9DD-B790-F7D6-7CAC-06A03FD744B2}"/>
              </a:ext>
            </a:extLst>
          </p:cNvPr>
          <p:cNvSpPr>
            <a:spLocks noGrp="1"/>
          </p:cNvSpPr>
          <p:nvPr>
            <p:ph type="sldNum" sz="quarter" idx="12"/>
          </p:nvPr>
        </p:nvSpPr>
        <p:spPr>
          <a:xfrm>
            <a:off x="6553200" y="6356350"/>
            <a:ext cx="2133600" cy="365125"/>
          </a:xfrm>
        </p:spPr>
        <p:txBody>
          <a:bodyPr/>
          <a:lstStyle/>
          <a:p>
            <a:pPr>
              <a:spcAft>
                <a:spcPts val="600"/>
              </a:spcAft>
            </a:pPr>
            <a:fld id="{AFA9B6B0-EF38-7740-AE26-68018C648942}" type="slidenum">
              <a:rPr lang="en-US" smtClean="0"/>
              <a:pPr>
                <a:spcAft>
                  <a:spcPts val="600"/>
                </a:spcAft>
              </a:pPr>
              <a:t>9</a:t>
            </a:fld>
            <a:endParaRPr lang="en-US"/>
          </a:p>
        </p:txBody>
      </p:sp>
    </p:spTree>
    <p:extLst>
      <p:ext uri="{BB962C8B-B14F-4D97-AF65-F5344CB8AC3E}">
        <p14:creationId xmlns:p14="http://schemas.microsoft.com/office/powerpoint/2010/main" val="1678935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35648</TotalTime>
  <Words>2762</Words>
  <Application>Microsoft Office PowerPoint</Application>
  <PresentationFormat>On-screen Show (4:3)</PresentationFormat>
  <Paragraphs>433</Paragraphs>
  <Slides>53</Slides>
  <Notes>52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8" baseType="lpstr">
      <vt:lpstr>Arial</vt:lpstr>
      <vt:lpstr>Calibri</vt:lpstr>
      <vt:lpstr>Wingdings 3</vt:lpstr>
      <vt:lpstr>Office Theme</vt:lpstr>
      <vt:lpstr>Acrobat Document</vt:lpstr>
      <vt:lpstr>OEHS Bio Lab Training</vt:lpstr>
      <vt:lpstr>Training Modules at Tulane</vt:lpstr>
      <vt:lpstr>Today’s Training</vt:lpstr>
      <vt:lpstr>PowerPoint Presentation</vt:lpstr>
      <vt:lpstr>What are Bloodborne Pathogens?</vt:lpstr>
      <vt:lpstr>Blood and OPIM</vt:lpstr>
      <vt:lpstr>The Rule of Thumb</vt:lpstr>
      <vt:lpstr>Modes of Transmission</vt:lpstr>
      <vt:lpstr>Most Common BBPs</vt:lpstr>
      <vt:lpstr>PowerPoint Presentation</vt:lpstr>
      <vt:lpstr>PowerPoint Presentation</vt:lpstr>
      <vt:lpstr>PowerPoint Presentation</vt:lpstr>
      <vt:lpstr>PowerPoint Presentation</vt:lpstr>
      <vt:lpstr>PowerPoint Presentation</vt:lpstr>
      <vt:lpstr>PowerPoint Presentation</vt:lpstr>
      <vt:lpstr>B Virus</vt:lpstr>
      <vt:lpstr>B Virus</vt:lpstr>
      <vt:lpstr>OSHA and BBPs</vt:lpstr>
      <vt:lpstr>Workplace Hazards and Legal Protections</vt:lpstr>
      <vt:lpstr>Occupations with BBP Exposure</vt:lpstr>
      <vt:lpstr>BBP Exposure Control Plan</vt:lpstr>
      <vt:lpstr>Engineering Controls</vt:lpstr>
      <vt:lpstr>PowerPoint Presentation</vt:lpstr>
      <vt:lpstr>Administrative Controls or “Standard Precautions”</vt:lpstr>
      <vt:lpstr>PPE Maintenance</vt:lpstr>
      <vt:lpstr>PowerPoint Presentation</vt:lpstr>
      <vt:lpstr>Sharps Safety</vt:lpstr>
      <vt:lpstr>Waste and Signage</vt:lpstr>
      <vt:lpstr>Injury Treatment/Reporting</vt:lpstr>
      <vt:lpstr>Injury Reporting</vt:lpstr>
      <vt:lpstr>Hep B Vaccine</vt:lpstr>
      <vt:lpstr>PowerPoint Presentation</vt:lpstr>
      <vt:lpstr>What is Formaldehyde?</vt:lpstr>
      <vt:lpstr>What is Formaldehyde?</vt:lpstr>
      <vt:lpstr>Symptoms of Exposure</vt:lpstr>
      <vt:lpstr>Symptoms of Exposure</vt:lpstr>
      <vt:lpstr>OSHA and Formaldehyde</vt:lpstr>
      <vt:lpstr>Exposure Assessment</vt:lpstr>
      <vt:lpstr>Workplace Exposure Limits</vt:lpstr>
      <vt:lpstr>Medical Evaluation</vt:lpstr>
      <vt:lpstr>Exposure Monitoring</vt:lpstr>
      <vt:lpstr>How to Limit Exposure</vt:lpstr>
      <vt:lpstr>How to Limit Exposure</vt:lpstr>
      <vt:lpstr>Respirators</vt:lpstr>
      <vt:lpstr>PowerPoint Presentation</vt:lpstr>
      <vt:lpstr>Wear the Right Respirator</vt:lpstr>
      <vt:lpstr>Wear the Right Respirator</vt:lpstr>
      <vt:lpstr>Maintenance</vt:lpstr>
      <vt:lpstr>Seal Check</vt:lpstr>
      <vt:lpstr>Fit Tests</vt:lpstr>
      <vt:lpstr>Medical Questionnaire</vt:lpstr>
      <vt:lpstr>OEHS Safety Training Bio Labs Unit – Quiz</vt:lpstr>
      <vt:lpstr>PowerPoint Presentation</vt:lpstr>
    </vt:vector>
  </TitlesOfParts>
  <Company>Tulane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Blaine Fisher</dc:creator>
  <cp:lastModifiedBy>Charbonnet, Marcel F</cp:lastModifiedBy>
  <cp:revision>439</cp:revision>
  <cp:lastPrinted>2016-06-10T18:48:48Z</cp:lastPrinted>
  <dcterms:created xsi:type="dcterms:W3CDTF">2016-01-21T18:32:00Z</dcterms:created>
  <dcterms:modified xsi:type="dcterms:W3CDTF">2024-01-24T17:08:13Z</dcterms:modified>
</cp:coreProperties>
</file>